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68" r:id="rId2"/>
    <p:sldId id="256" r:id="rId3"/>
    <p:sldId id="260" r:id="rId4"/>
    <p:sldId id="259" r:id="rId5"/>
    <p:sldId id="261" r:id="rId6"/>
    <p:sldId id="262" r:id="rId7"/>
    <p:sldId id="263" r:id="rId8"/>
    <p:sldId id="265" r:id="rId9"/>
    <p:sldId id="270" r:id="rId10"/>
    <p:sldId id="264" r:id="rId11"/>
    <p:sldId id="266" r:id="rId12"/>
    <p:sldId id="269" r:id="rId13"/>
    <p:sldId id="258" r:id="rId14"/>
    <p:sldId id="267" r:id="rId15"/>
  </p:sldIdLst>
  <p:sldSz cx="12192000" cy="6858000"/>
  <p:notesSz cx="6858000" cy="9144000"/>
  <p:embeddedFontLst>
    <p:embeddedFont>
      <p:font typeface="G마켓 산스 Bold" panose="02000000000000000000" pitchFamily="2" charset="-128"/>
      <p:bold r:id="rId16"/>
    </p:embeddedFont>
    <p:embeddedFont>
      <p:font typeface="Gmarket Sans Bold" panose="02000000000000000000" pitchFamily="2" charset="-128"/>
      <p:bold r:id="rId17"/>
    </p:embeddedFont>
    <p:embeddedFont>
      <p:font typeface="Gmarket Sans Medium" panose="02000000000000000000" pitchFamily="2" charset="-128"/>
      <p:regular r:id="rId18"/>
    </p:embeddedFont>
    <p:embeddedFont>
      <p:font typeface="Hancom MalangMalang Regular" panose="020F0303000000000000" pitchFamily="34" charset="-127"/>
      <p:regular r:id="rId19"/>
    </p:embeddedFont>
    <p:embeddedFont>
      <p:font typeface="KoPubWorldDotum_Pro Bold" pitchFamily="2" charset="-127"/>
      <p:bold r:id="rId20"/>
    </p:embeddedFont>
    <p:embeddedFont>
      <p:font typeface="KOPUBWORLDDOTUM_PRO LIGHT" pitchFamily="2" charset="-127"/>
      <p:regular r:id="rId21"/>
    </p:embeddedFont>
    <p:embeddedFont>
      <p:font typeface="KOPUBWORLDDOTUM_PRO LIGHT" pitchFamily="2" charset="-127"/>
      <p:regular r:id="rId21"/>
    </p:embeddedFont>
    <p:embeddedFont>
      <p:font typeface="KOPUBWORLDDOTUM_PRO MEDIUM" pitchFamily="2" charset="-127"/>
      <p:regular r:id="rId22"/>
    </p:embeddedFont>
    <p:embeddedFont>
      <p:font typeface="KOPUBWORLDDOTUM_PRO MEDIUM" pitchFamily="2" charset="-127"/>
      <p:regular r:id="rId22"/>
    </p:embeddedFont>
    <p:embeddedFont>
      <p:font typeface="Malgun Gothic" panose="020B0503020000020004" pitchFamily="34" charset="-127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75B6"/>
    <a:srgbClr val="9EC3E6"/>
    <a:srgbClr val="ACE3FF"/>
    <a:srgbClr val="ACE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56"/>
    <p:restoredTop sz="97872"/>
  </p:normalViewPr>
  <p:slideViewPr>
    <p:cSldViewPr snapToGrid="0" showGuides="1">
      <p:cViewPr>
        <p:scale>
          <a:sx n="120" d="100"/>
          <a:sy n="120" d="100"/>
        </p:scale>
        <p:origin x="648" y="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8" Type="http://schemas.openxmlformats.org/officeDocument/2006/relationships/slide" Target="slides/slide7.xml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ADFCD9-22A7-1941-877C-2E34360B85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B37732-CE92-D9C7-FF1B-4B0898FF78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4C677F-282B-2ECF-1CEE-03D961E52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DF2B35-2A6E-6264-494A-2D57837C5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2E68DD-6726-129D-DD65-A9FD39FF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8485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8723FC-30A3-D749-09E1-834AF6284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04815F-27BC-5C2D-3435-26CF33B88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172876-CFC7-E8F2-D210-AA7C0B008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56AA39-B621-4E5C-E7B6-C81B91E20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E67E60-CB27-1032-5276-C459B678F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26027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A7E9207-FF64-7B4E-4670-C4A67EA805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9B99E5-E313-58B5-43C5-5A1B17542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9E471C-030F-0010-92F2-94162EE86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93C58C-2E08-3A6E-FD1F-CB1E5F9D7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41AD9E-BFE1-C0D7-4B0D-5C8ADADDA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65034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3DE5C-1C71-0A4A-8E26-A724CE454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BB50BB-C32D-0F22-133F-B34A1FEA2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D817E0-2937-A844-165E-FD7C47D3B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845F4E-C68C-3440-0A20-4470E8DCC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CE53FE-E60B-D4A0-BACC-B495FC391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89406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578216-02B1-46E5-E6B3-97146A81C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E3D5B7-5FD0-2B1A-E6BC-F929FF64C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A3C88C-4CBF-005A-34A8-FDBCC44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281544-0842-DA71-6652-B9AD5AC29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964D7F-0995-D1B7-D581-F4B303522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90822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B7D900-712A-8196-CD6F-CB938603E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DB20EA-ACAD-B933-5249-0B8C8FA88B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012252-E8E7-53A6-265F-BC785ABFE3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5E5CAF-2FE8-784C-590A-BBBDC6E17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D4C32B-0505-ED2C-5706-FC983987E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F3526F-2483-4017-CBBB-AA3EA99C7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5999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975820-CA53-6035-A0ED-4DC1EEE78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C75E05-3167-A01E-5AF1-9135E96AE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168898-5055-4B37-BEAD-D82A047B4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0A3AEC2-D794-97F3-5C98-C01177F5EF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F71013-38CD-2CCA-5154-7AC27D8634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B2BF99-6E3C-F794-3930-4CBA9B1C4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2014074-E50E-833F-2A16-DBC38B79D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F2530FC-3052-64F0-BCCD-9FCCE693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00784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87B7C1-818F-D81D-0535-58035C085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DA6EB4-03E0-C4FF-9A44-11A7E6176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BD7D40-0001-D77E-7A06-6B537D5DB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4A5B4A7-1378-C6D3-A146-9C3445817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58969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767DB0A-CB78-9C92-C9A2-988A4E822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5CC9AC6-A507-449A-D387-EF10D7154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0F1FAE-6D37-DEF8-B920-DC2614441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4235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AE9E22-F7AB-2551-0B29-717A6EB52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31DDB0-D081-0DD4-2B3A-088B3C6A4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59D237-DE02-461A-C750-328133BA1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0DB388-E40E-649E-9367-F96630653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A63FF1-6F93-0260-FB41-3817D2A27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690CD3-7BFE-BAD2-D4D9-A9FD316E8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83686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985286-79D0-B543-A930-0BB907F51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DB2759-5314-2FA9-194A-7B2A721B91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53DC60-AA50-44A9-01BF-862EE242D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A3A8CC-9ECA-BF90-8741-9CC1999B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84291A-2FB8-FDFD-3A9A-A7AA03F84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C2EC46-80E2-ABDC-CA89-60EAF2E92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33963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E6EECEC-A828-FB65-64B4-764E0BCAA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AE7B6F-5FF4-D150-D912-4046B7D6F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6761BF-458B-133C-29AF-C56FE85605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9C8F6-87D0-F55C-8BC8-FC5CBFFFA9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B11378-9B8E-1F59-5500-7DE17C8F2B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2850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17" Type="http://schemas.openxmlformats.org/officeDocument/2006/relationships/image" Target="../media/image17.jpe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svg"/><Relationship Id="rId15" Type="http://schemas.openxmlformats.org/officeDocument/2006/relationships/image" Target="../media/image15.jpe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svg"/><Relationship Id="rId15" Type="http://schemas.openxmlformats.org/officeDocument/2006/relationships/image" Target="../media/image18.jpe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svg"/><Relationship Id="rId15" Type="http://schemas.openxmlformats.org/officeDocument/2006/relationships/image" Target="../media/image19.jpe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18" Type="http://schemas.openxmlformats.org/officeDocument/2006/relationships/image" Target="../media/image21.pn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17" Type="http://schemas.openxmlformats.org/officeDocument/2006/relationships/image" Target="../media/image17.jpe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svg"/><Relationship Id="rId15" Type="http://schemas.openxmlformats.org/officeDocument/2006/relationships/image" Target="../media/image15.jpe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18" Type="http://schemas.openxmlformats.org/officeDocument/2006/relationships/image" Target="../media/image18.jpe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17" Type="http://schemas.openxmlformats.org/officeDocument/2006/relationships/image" Target="../media/image17.jpe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svg"/><Relationship Id="rId15" Type="http://schemas.openxmlformats.org/officeDocument/2006/relationships/image" Target="../media/image15.jpeg"/><Relationship Id="rId10" Type="http://schemas.openxmlformats.org/officeDocument/2006/relationships/image" Target="../media/image10.svg"/><Relationship Id="rId19" Type="http://schemas.openxmlformats.org/officeDocument/2006/relationships/image" Target="../media/image19.jpe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654755E-2DB4-A574-A73D-C92588E84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60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B75CF-D574-CE96-E2FE-181D6052F9FD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04.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기대효과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88629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0"/>
            <a:ext cx="12192001" cy="4207362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E8B26C-FEEA-B190-4DA5-6F07E12E26D2}"/>
              </a:ext>
            </a:extLst>
          </p:cNvPr>
          <p:cNvSpPr txBox="1"/>
          <p:nvPr/>
        </p:nvSpPr>
        <p:spPr>
          <a:xfrm>
            <a:off x="3672121" y="3204478"/>
            <a:ext cx="4852765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ko-KR" sz="3600" dirty="0">
                <a:solidFill>
                  <a:schemeClr val="bg1"/>
                </a:solidFill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135795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1825467-B21E-4123-A68D-E4F6AA805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826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EA78E83-A728-69EC-89BA-3F35672DC625}"/>
              </a:ext>
            </a:extLst>
          </p:cNvPr>
          <p:cNvSpPr/>
          <p:nvPr/>
        </p:nvSpPr>
        <p:spPr>
          <a:xfrm>
            <a:off x="0" y="-7244"/>
            <a:ext cx="12192000" cy="1723848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DB9C45-CF40-BF0E-41E5-C539B053054E}"/>
              </a:ext>
            </a:extLst>
          </p:cNvPr>
          <p:cNvSpPr txBox="1"/>
          <p:nvPr/>
        </p:nvSpPr>
        <p:spPr>
          <a:xfrm>
            <a:off x="474510" y="818216"/>
            <a:ext cx="22953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400" dirty="0">
                <a:solidFill>
                  <a:schemeClr val="bg1"/>
                </a:solidFill>
                <a:latin typeface="Gmarket Sans Medium" panose="02000000000000000000" pitchFamily="2" charset="-128"/>
                <a:ea typeface="Gmarket Sans Medium" panose="02000000000000000000" pitchFamily="2" charset="-128"/>
                <a:cs typeface="KoPubWorldDotum_Pro Bold" pitchFamily="2" charset="-127"/>
              </a:rPr>
              <a:t>팀 소개</a:t>
            </a:r>
            <a:endParaRPr kumimoji="1" lang="en-US" altLang="ko-Kore-KR" sz="4400" dirty="0">
              <a:solidFill>
                <a:schemeClr val="bg1"/>
              </a:solidFill>
              <a:latin typeface="Gmarket Sans Medium" panose="02000000000000000000" pitchFamily="2" charset="-128"/>
              <a:ea typeface="Gmarket Sans Medium" panose="02000000000000000000" pitchFamily="2" charset="-128"/>
              <a:cs typeface="KoPubWorldDotum_Pro Bold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214F2D-C2FE-2E93-67FE-6C14A51EFDFD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6C890C-AC82-E66F-4E3E-3711E3835F26}"/>
              </a:ext>
            </a:extLst>
          </p:cNvPr>
          <p:cNvSpPr txBox="1"/>
          <p:nvPr/>
        </p:nvSpPr>
        <p:spPr>
          <a:xfrm>
            <a:off x="474510" y="349495"/>
            <a:ext cx="1592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01.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34EE338-687C-88FD-E0D0-39EFBAAE78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028" l="10000" r="90000">
                        <a14:foregroundMark x1="52917" y1="82778" x2="52917" y2="82778"/>
                        <a14:foregroundMark x1="45139" y1="68333" x2="22778" y2="86806"/>
                        <a14:foregroundMark x1="52917" y1="72222" x2="66944" y2="84861"/>
                        <a14:foregroundMark x1="66944" y1="84861" x2="69167" y2="99028"/>
                        <a14:foregroundMark x1="52917" y1="58194" x2="50139" y2="622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49943" y="2737310"/>
            <a:ext cx="2116094" cy="21160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077C2CE-25A7-8966-1AB1-627E7C895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456" y="2413117"/>
            <a:ext cx="2618654" cy="26186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4B3E673-69A5-D983-C05A-635204506E27}"/>
              </a:ext>
            </a:extLst>
          </p:cNvPr>
          <p:cNvSpPr txBox="1"/>
          <p:nvPr/>
        </p:nvSpPr>
        <p:spPr>
          <a:xfrm>
            <a:off x="1444440" y="5060973"/>
            <a:ext cx="1384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기획자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나유경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F27E73-2906-8691-E3DF-B4EF00EC4B45}"/>
              </a:ext>
            </a:extLst>
          </p:cNvPr>
          <p:cNvSpPr txBox="1"/>
          <p:nvPr/>
        </p:nvSpPr>
        <p:spPr>
          <a:xfrm>
            <a:off x="4115647" y="5060973"/>
            <a:ext cx="1384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개발자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김한영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28F41E-D2F6-A8C8-5506-8CB7FD479B4E}"/>
              </a:ext>
            </a:extLst>
          </p:cNvPr>
          <p:cNvSpPr txBox="1"/>
          <p:nvPr/>
        </p:nvSpPr>
        <p:spPr>
          <a:xfrm>
            <a:off x="6786854" y="5060973"/>
            <a:ext cx="1384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개발자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정지운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BE3324-CD5B-ACA4-B79A-DCD85F023C8F}"/>
              </a:ext>
            </a:extLst>
          </p:cNvPr>
          <p:cNvSpPr txBox="1"/>
          <p:nvPr/>
        </p:nvSpPr>
        <p:spPr>
          <a:xfrm>
            <a:off x="9458061" y="5060973"/>
            <a:ext cx="15259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디자이너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서유리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97851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B75CF-D574-CE96-E2FE-181D6052F9FD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질의 응답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429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E847B94-5C48-CA6D-1AD2-03C3C66AE423}"/>
              </a:ext>
            </a:extLst>
          </p:cNvPr>
          <p:cNvSpPr/>
          <p:nvPr/>
        </p:nvSpPr>
        <p:spPr>
          <a:xfrm>
            <a:off x="3954920" y="0"/>
            <a:ext cx="8237079" cy="6858000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1E2456CA-9EAE-2C99-2F2E-ED8DF7A74681}"/>
              </a:ext>
            </a:extLst>
          </p:cNvPr>
          <p:cNvGrpSpPr/>
          <p:nvPr/>
        </p:nvGrpSpPr>
        <p:grpSpPr>
          <a:xfrm>
            <a:off x="2418294" y="458532"/>
            <a:ext cx="3073252" cy="6086797"/>
            <a:chOff x="2418294" y="458532"/>
            <a:chExt cx="3073252" cy="608679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0E12498E-32A8-D31B-A6DB-DBB21172BEF0}"/>
                </a:ext>
              </a:extLst>
            </p:cNvPr>
            <p:cNvGrpSpPr/>
            <p:nvPr/>
          </p:nvGrpSpPr>
          <p:grpSpPr>
            <a:xfrm>
              <a:off x="2418294" y="458532"/>
              <a:ext cx="3073252" cy="6086797"/>
              <a:chOff x="2418294" y="458532"/>
              <a:chExt cx="3073252" cy="6086797"/>
            </a:xfrm>
          </p:grpSpPr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B66B1D6F-B714-34B4-A76C-393EE036118F}"/>
                  </a:ext>
                </a:extLst>
              </p:cNvPr>
              <p:cNvGrpSpPr/>
              <p:nvPr/>
            </p:nvGrpSpPr>
            <p:grpSpPr>
              <a:xfrm>
                <a:off x="2418294" y="458532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37" name="그룹 36">
                  <a:extLst>
                    <a:ext uri="{FF2B5EF4-FFF2-40B4-BE49-F238E27FC236}">
                      <a16:creationId xmlns:a16="http://schemas.microsoft.com/office/drawing/2014/main" id="{DC7D2721-1B5E-574A-5B81-B9F520AF10E9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19" name="그룹 18">
                    <a:extLst>
                      <a:ext uri="{FF2B5EF4-FFF2-40B4-BE49-F238E27FC236}">
                        <a16:creationId xmlns:a16="http://schemas.microsoft.com/office/drawing/2014/main" id="{6A57CB7F-83D4-B6AE-D08E-E9CF465AC5F1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14" name="모서리가 둥근 직사각형 13">
                      <a:extLst>
                        <a:ext uri="{FF2B5EF4-FFF2-40B4-BE49-F238E27FC236}">
                          <a16:creationId xmlns:a16="http://schemas.microsoft.com/office/drawing/2014/main" id="{293ECC0D-9495-F7DB-98D8-328A99865B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12" name="그래픽 11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D720D8B2-8B8D-0751-2683-99CEB9929C0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7" name="직사각형 16">
                      <a:extLst>
                        <a:ext uri="{FF2B5EF4-FFF2-40B4-BE49-F238E27FC236}">
                          <a16:creationId xmlns:a16="http://schemas.microsoft.com/office/drawing/2014/main" id="{F79DA0D3-2DBE-AD99-436F-0DF78B99AC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13" name="그래픽 12" descr="태그 단색으로 채워진">
                      <a:extLst>
                        <a:ext uri="{FF2B5EF4-FFF2-40B4-BE49-F238E27FC236}">
                          <a16:creationId xmlns:a16="http://schemas.microsoft.com/office/drawing/2014/main" id="{6B11764F-E3B1-B219-4128-22A948DC522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1" name="TextBox 10">
                      <a:extLst>
                        <a:ext uri="{FF2B5EF4-FFF2-40B4-BE49-F238E27FC236}">
                          <a16:creationId xmlns:a16="http://schemas.microsoft.com/office/drawing/2014/main" id="{FC94F7EF-19A5-66DF-A19E-C2CB8AB81F5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CFDDC1CD-E2F7-C7E6-56F3-6D79544A710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18" name="모서리가 둥근 직사각형 17">
                      <a:extLst>
                        <a:ext uri="{FF2B5EF4-FFF2-40B4-BE49-F238E27FC236}">
                          <a16:creationId xmlns:a16="http://schemas.microsoft.com/office/drawing/2014/main" id="{017BEB76-C829-4C75-F476-9A9E051452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7" name="그림 6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32D8CA6F-1B2F-6B94-B749-AEC6D5E66EC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297CF95C-0E25-A58C-882F-90D821F0642D}"/>
                      </a:ext>
                    </a:extLst>
                  </p:cNvPr>
                  <p:cNvSpPr txBox="1"/>
                  <p:nvPr/>
                </p:nvSpPr>
                <p:spPr>
                  <a:xfrm>
                    <a:off x="3278714" y="1382322"/>
                    <a:ext cx="482444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뉴스</a:t>
                    </a:r>
                    <a:endParaRPr kumimoji="1" lang="ko-Kore-KR" altLang="en-US" sz="900" dirty="0"/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13E17C35-E44D-7BDB-49B2-C865E14B366E}"/>
                      </a:ext>
                    </a:extLst>
                  </p:cNvPr>
                  <p:cNvSpPr txBox="1"/>
                  <p:nvPr/>
                </p:nvSpPr>
                <p:spPr>
                  <a:xfrm>
                    <a:off x="2810749" y="1382322"/>
                    <a:ext cx="349630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9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210C98D1-E978-DCA8-1293-652D374F541C}"/>
                      </a:ext>
                    </a:extLst>
                  </p:cNvPr>
                  <p:cNvSpPr txBox="1"/>
                  <p:nvPr/>
                </p:nvSpPr>
                <p:spPr>
                  <a:xfrm>
                    <a:off x="3835532" y="1382322"/>
                    <a:ext cx="542331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서비스</a:t>
                    </a:r>
                    <a:endParaRPr kumimoji="1" lang="ko-Kore-KR" altLang="en-US" sz="900" dirty="0"/>
                  </a:p>
                </p:txBody>
              </p:sp>
              <p:cxnSp>
                <p:nvCxnSpPr>
                  <p:cNvPr id="34" name="직선 화살표 연결선 33">
                    <a:extLst>
                      <a:ext uri="{FF2B5EF4-FFF2-40B4-BE49-F238E27FC236}">
                        <a16:creationId xmlns:a16="http://schemas.microsoft.com/office/drawing/2014/main" id="{0AC90B5C-5797-40AB-95D0-DAE020493E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12083" y="1613154"/>
                    <a:ext cx="488054" cy="0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B0CAB6BC-B0FA-8E85-F7D2-98F59DADAB78}"/>
                      </a:ext>
                    </a:extLst>
                  </p:cNvPr>
                  <p:cNvSpPr txBox="1"/>
                  <p:nvPr/>
                </p:nvSpPr>
                <p:spPr>
                  <a:xfrm>
                    <a:off x="4463721" y="1386466"/>
                    <a:ext cx="783053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마이페이지</a:t>
                    </a:r>
                    <a:endParaRPr kumimoji="1" lang="ko-Kore-KR" altLang="en-US" sz="900" dirty="0"/>
                  </a:p>
                </p:txBody>
              </p:sp>
            </p:grpSp>
            <p:pic>
              <p:nvPicPr>
                <p:cNvPr id="41" name="그래픽 40" descr="사용자 단색으로 채워진">
                  <a:extLst>
                    <a:ext uri="{FF2B5EF4-FFF2-40B4-BE49-F238E27FC236}">
                      <a16:creationId xmlns:a16="http://schemas.microsoft.com/office/drawing/2014/main" id="{CB5DA418-062A-83EC-FA00-D58E72C10F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43" name="그래픽 42" descr="체크리스트 단색으로 채워진">
                  <a:extLst>
                    <a:ext uri="{FF2B5EF4-FFF2-40B4-BE49-F238E27FC236}">
                      <a16:creationId xmlns:a16="http://schemas.microsoft.com/office/drawing/2014/main" id="{6A44F7A6-28C5-C7C0-985A-836EDBD14C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45" name="그래픽 44" descr="돋보기 단색으로 채워진">
                  <a:extLst>
                    <a:ext uri="{FF2B5EF4-FFF2-40B4-BE49-F238E27FC236}">
                      <a16:creationId xmlns:a16="http://schemas.microsoft.com/office/drawing/2014/main" id="{71DF99A2-856B-DA21-E3CC-2A83516D47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49" name="그래픽 48" descr="주택 단색으로 채워진">
                  <a:extLst>
                    <a:ext uri="{FF2B5EF4-FFF2-40B4-BE49-F238E27FC236}">
                      <a16:creationId xmlns:a16="http://schemas.microsoft.com/office/drawing/2014/main" id="{938CF115-68FA-06B9-9C1F-78517EC5CB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2A6A5DB2-7876-0BBB-6FA8-CCDC189E0EA6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9A3EFB78-7326-0A28-C277-A07D49699F25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1135EA20-A8ED-1820-0F28-8CB56C2D2FF8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CD3865E3-AAE2-5B62-4F58-A5E0978555A0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pic>
              <p:nvPicPr>
                <p:cNvPr id="1026" name="Picture 2" descr="반려동물 분양 중이거나 잘 몰라서 걱정되는 분들을 위한 가장 궁금한 내용들을 정리했습니다(^^)">
                  <a:extLst>
                    <a:ext uri="{FF2B5EF4-FFF2-40B4-BE49-F238E27FC236}">
                      <a16:creationId xmlns:a16="http://schemas.microsoft.com/office/drawing/2014/main" id="{104F930D-44C5-63F9-C756-79B0EB92181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87258" y="2131143"/>
                  <a:ext cx="2512319" cy="174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BCC773C6-D99F-1ACA-BAFF-90AB1DDCDABD}"/>
                    </a:ext>
                  </a:extLst>
                </p:cNvPr>
                <p:cNvSpPr txBox="1"/>
                <p:nvPr/>
              </p:nvSpPr>
              <p:spPr>
                <a:xfrm>
                  <a:off x="2672813" y="1770126"/>
                  <a:ext cx="2524417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어느 것이 강아지인가요</a:t>
                  </a:r>
                  <a:r>
                    <a:rPr kumimoji="1" lang="en-US" altLang="ko-KR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?</a:t>
                  </a:r>
                  <a:endParaRPr kumimoji="1" lang="en-US" altLang="ko-Kore-KR" sz="14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  <a:p>
                  <a:r>
                    <a:rPr kumimoji="1" lang="ko-Kore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간단하고</a:t>
                  </a:r>
                  <a:r>
                    <a:rPr kumimoji="1" lang="ko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 재미있게 수익 창출하기</a:t>
                  </a:r>
                  <a:endParaRPr kumimoji="1" lang="ko-Kore-KR" altLang="en-US" sz="9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B944B90D-B2DA-8A76-43E3-3A4AC219A396}"/>
                    </a:ext>
                  </a:extLst>
                </p:cNvPr>
                <p:cNvSpPr txBox="1"/>
                <p:nvPr/>
              </p:nvSpPr>
              <p:spPr>
                <a:xfrm>
                  <a:off x="2655084" y="4129246"/>
                  <a:ext cx="169728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100" dirty="0"/>
                    <a:t>분류</a:t>
                  </a:r>
                  <a:r>
                    <a:rPr kumimoji="1" lang="ko-KR" altLang="en-US" sz="1100" dirty="0"/>
                    <a:t> 카테고리</a:t>
                  </a:r>
                  <a:endParaRPr kumimoji="1" lang="ko-Kore-KR" altLang="en-US" sz="1100" dirty="0"/>
                </a:p>
              </p:txBody>
            </p:sp>
            <p:pic>
              <p:nvPicPr>
                <p:cNvPr id="1028" name="Picture 4" descr="강아지 고양이 합사! 사이좋게 키우는 방법은? – 비마이펫 라이프">
                  <a:extLst>
                    <a:ext uri="{FF2B5EF4-FFF2-40B4-BE49-F238E27FC236}">
                      <a16:creationId xmlns:a16="http://schemas.microsoft.com/office/drawing/2014/main" id="{57D7FD4A-1F9A-EB12-EA21-E9AA24EDB55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42713" y="4402252"/>
                  <a:ext cx="1440533" cy="956665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34" name="Picture 10" descr="암 치료 중 및 치료 후에 먹으면 좋은 12가지 과일 &lt; 암을 이기는 식탁 &lt; 암과 생활 &lt; 기사본문 - 암스쿨">
                  <a:extLst>
                    <a:ext uri="{FF2B5EF4-FFF2-40B4-BE49-F238E27FC236}">
                      <a16:creationId xmlns:a16="http://schemas.microsoft.com/office/drawing/2014/main" id="{34A15BFC-9D40-F165-36CF-50D8A5B4CEA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8898"/>
                <a:stretch/>
              </p:blipFill>
              <p:spPr bwMode="auto">
                <a:xfrm>
                  <a:off x="4400443" y="4396802"/>
                  <a:ext cx="870246" cy="9542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9" name="직사각형 58">
                  <a:extLst>
                    <a:ext uri="{FF2B5EF4-FFF2-40B4-BE49-F238E27FC236}">
                      <a16:creationId xmlns:a16="http://schemas.microsoft.com/office/drawing/2014/main" id="{AE297AD5-8F3E-9C90-53DD-FF8AD35E47D1}"/>
                    </a:ext>
                  </a:extLst>
                </p:cNvPr>
                <p:cNvSpPr/>
                <p:nvPr/>
              </p:nvSpPr>
              <p:spPr>
                <a:xfrm>
                  <a:off x="3854434" y="3425971"/>
                  <a:ext cx="1242311" cy="348662"/>
                </a:xfrm>
                <a:prstGeom prst="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ore-KR" altLang="en-US" sz="1000" dirty="0"/>
                    <a:t>지금</a:t>
                  </a:r>
                  <a:r>
                    <a:rPr kumimoji="1" lang="ko-KR" altLang="en-US" sz="1000" dirty="0"/>
                    <a:t> 시작하기</a:t>
                  </a:r>
                  <a:endParaRPr kumimoji="1" lang="ko-Kore-KR" altLang="en-US" sz="1000" dirty="0"/>
                </a:p>
              </p:txBody>
            </p:sp>
          </p:grpSp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C660BB3E-D2A4-A8C1-3D84-0D70CD3DBB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6270" y="5909951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4638BA6E-54B0-1DF5-B47F-7ABEBB78EFB8}"/>
                </a:ext>
              </a:extLst>
            </p:cNvPr>
            <p:cNvSpPr txBox="1"/>
            <p:nvPr/>
          </p:nvSpPr>
          <p:spPr>
            <a:xfrm>
              <a:off x="2692186" y="5382703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동물</a:t>
              </a:r>
              <a:endParaRPr kumimoji="1" lang="ko-Kore-KR" altLang="en-US" sz="800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BA997D4-3A44-75E8-C878-B12396B12B2B}"/>
                </a:ext>
              </a:extLst>
            </p:cNvPr>
            <p:cNvSpPr txBox="1"/>
            <p:nvPr/>
          </p:nvSpPr>
          <p:spPr>
            <a:xfrm>
              <a:off x="4340612" y="5381540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과일</a:t>
              </a:r>
              <a:endParaRPr kumimoji="1" lang="ko-Kore-KR" altLang="en-US" sz="8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FAF07B5-4A65-9CD0-12AA-1918DB24FC00}"/>
              </a:ext>
            </a:extLst>
          </p:cNvPr>
          <p:cNvGrpSpPr/>
          <p:nvPr/>
        </p:nvGrpSpPr>
        <p:grpSpPr>
          <a:xfrm>
            <a:off x="5647239" y="1529293"/>
            <a:ext cx="4624160" cy="1877437"/>
            <a:chOff x="4146866" y="2549659"/>
            <a:chExt cx="4624160" cy="1877437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20BE067-35A4-6216-CE3F-288F59717D69}"/>
                </a:ext>
              </a:extLst>
            </p:cNvPr>
            <p:cNvGrpSpPr/>
            <p:nvPr/>
          </p:nvGrpSpPr>
          <p:grpSpPr>
            <a:xfrm>
              <a:off x="7310901" y="2786176"/>
              <a:ext cx="1460125" cy="1212580"/>
              <a:chOff x="6953195" y="2758351"/>
              <a:chExt cx="1570884" cy="1288751"/>
            </a:xfrm>
          </p:grpSpPr>
          <p:pic>
            <p:nvPicPr>
              <p:cNvPr id="8" name="그래픽 7" descr="오른쪽을 가리키는 검지  단색으로 채워진">
                <a:extLst>
                  <a:ext uri="{FF2B5EF4-FFF2-40B4-BE49-F238E27FC236}">
                    <a16:creationId xmlns:a16="http://schemas.microsoft.com/office/drawing/2014/main" id="{0F443DD7-68BE-3AF1-E8B2-72362B0DD3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4189721">
                <a:off x="6953195" y="2758351"/>
                <a:ext cx="1085673" cy="1085673"/>
              </a:xfrm>
              <a:prstGeom prst="rect">
                <a:avLst/>
              </a:prstGeom>
            </p:spPr>
          </p:pic>
          <p:pic>
            <p:nvPicPr>
              <p:cNvPr id="9" name="그래픽 8" descr="태그 단색으로 채워진">
                <a:extLst>
                  <a:ext uri="{FF2B5EF4-FFF2-40B4-BE49-F238E27FC236}">
                    <a16:creationId xmlns:a16="http://schemas.microsoft.com/office/drawing/2014/main" id="{994AF398-D290-C6FD-ACB4-7F5789ECFD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20421547">
                <a:off x="7810331" y="3333354"/>
                <a:ext cx="713748" cy="713748"/>
              </a:xfrm>
              <a:prstGeom prst="rect">
                <a:avLst/>
              </a:prstGeom>
            </p:spPr>
          </p:pic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ED5C4AD-4577-6020-1973-FB280CAA3CEF}"/>
                </a:ext>
              </a:extLst>
            </p:cNvPr>
            <p:cNvSpPr txBox="1"/>
            <p:nvPr/>
          </p:nvSpPr>
          <p:spPr>
            <a:xfrm>
              <a:off x="4146866" y="2549659"/>
              <a:ext cx="3725883" cy="1877437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kumimoji="1" lang="ko-Kore-KR" altLang="en-US" sz="8000" dirty="0">
                  <a:solidFill>
                    <a:schemeClr val="bg1"/>
                  </a:solidFill>
                  <a:latin typeface="Hancom MalangMalang Regular" panose="020F0303000000000000" pitchFamily="34" charset="-127"/>
                  <a:ea typeface="Hancom MalangMalang Regular" panose="020F0303000000000000" pitchFamily="34" charset="-127"/>
                </a:rPr>
                <a:t>뭐</a:t>
              </a:r>
              <a:r>
                <a:rPr kumimoji="1" lang="ko-Kore-KR" altLang="en-US" sz="4800" dirty="0">
                  <a:solidFill>
                    <a:schemeClr val="bg1"/>
                  </a:solidFill>
                  <a:latin typeface="Hancom MalangMalang Regular" panose="020F0303000000000000" pitchFamily="34" charset="-127"/>
                  <a:ea typeface="Hancom MalangMalang Regular" panose="020F0303000000000000" pitchFamily="34" charset="-127"/>
                </a:rPr>
                <a:t>시당가</a:t>
              </a:r>
            </a:p>
            <a:p>
              <a:pPr algn="ctr"/>
              <a:endParaRPr kumimoji="1" lang="ko-Kore-KR" altLang="en-US" sz="3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C6BB874-F533-C63F-B1EC-C9C197200AF3}"/>
              </a:ext>
            </a:extLst>
          </p:cNvPr>
          <p:cNvSpPr txBox="1"/>
          <p:nvPr/>
        </p:nvSpPr>
        <p:spPr>
          <a:xfrm>
            <a:off x="6259421" y="2883510"/>
            <a:ext cx="3451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데이터 라벨링을 통한 노인 일자리 창출과</a:t>
            </a:r>
            <a:endParaRPr kumimoji="1" lang="en-US" altLang="ko-KR" sz="14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en-US" altLang="ko-KR" sz="14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AI </a:t>
            </a:r>
            <a:r>
              <a:rPr kumimoji="1" lang="ko-KR" altLang="en-US" sz="14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학습 데이터 구축</a:t>
            </a:r>
            <a:endParaRPr kumimoji="1" lang="ko-Kore-KR" altLang="en-US" sz="14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B678C7-C1FD-0C03-B1E3-39F9A55ABEAF}"/>
              </a:ext>
            </a:extLst>
          </p:cNvPr>
          <p:cNvSpPr txBox="1"/>
          <p:nvPr/>
        </p:nvSpPr>
        <p:spPr>
          <a:xfrm>
            <a:off x="6270133" y="6052961"/>
            <a:ext cx="31334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2022</a:t>
            </a:r>
            <a:r>
              <a:rPr kumimoji="1" lang="ko-KR" altLang="en-US" sz="12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오아시스 </a:t>
            </a:r>
            <a:r>
              <a:rPr kumimoji="1" lang="ko-KR" altLang="en-US" sz="1200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Dotum_Pro Medium" pitchFamily="2" charset="-127"/>
              </a:rPr>
              <a:t>해커톤</a:t>
            </a:r>
            <a:r>
              <a:rPr kumimoji="1" lang="ko-KR" altLang="en-US" sz="12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12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Dotum_Pro Medium" pitchFamily="2" charset="-127"/>
              </a:rPr>
              <a:t>코딩인력사무소</a:t>
            </a:r>
            <a:endParaRPr kumimoji="1" lang="ko-Kore-KR" altLang="en-US" sz="12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9321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D03B53-203F-8369-684F-60472589A673}"/>
              </a:ext>
            </a:extLst>
          </p:cNvPr>
          <p:cNvSpPr txBox="1"/>
          <p:nvPr/>
        </p:nvSpPr>
        <p:spPr>
          <a:xfrm>
            <a:off x="10289345" y="103426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03F89C0-BD2E-9313-24D5-92A63B3FB4FA}"/>
              </a:ext>
            </a:extLst>
          </p:cNvPr>
          <p:cNvSpPr/>
          <p:nvPr/>
        </p:nvSpPr>
        <p:spPr>
          <a:xfrm>
            <a:off x="0" y="6383137"/>
            <a:ext cx="12192000" cy="474863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C244AB-6363-6B3A-EF4F-D543AFD4B735}"/>
              </a:ext>
            </a:extLst>
          </p:cNvPr>
          <p:cNvSpPr txBox="1"/>
          <p:nvPr/>
        </p:nvSpPr>
        <p:spPr>
          <a:xfrm>
            <a:off x="906467" y="862798"/>
            <a:ext cx="22953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400" b="1" dirty="0">
                <a:solidFill>
                  <a:srgbClr val="2F75B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</a:p>
          <a:p>
            <a:r>
              <a:rPr kumimoji="1" lang="ko-KR" altLang="en-US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목차</a:t>
            </a:r>
            <a:endParaRPr kumimoji="1" lang="en-US" altLang="ko-Kore-KR" sz="4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997F20-189B-C83F-F7C9-932CB478EF3B}"/>
              </a:ext>
            </a:extLst>
          </p:cNvPr>
          <p:cNvSpPr txBox="1"/>
          <p:nvPr/>
        </p:nvSpPr>
        <p:spPr>
          <a:xfrm>
            <a:off x="4298058" y="946948"/>
            <a:ext cx="368189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01.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Introduction</a:t>
            </a:r>
          </a:p>
          <a:p>
            <a:endParaRPr kumimoji="1"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아이디어 개요</a:t>
            </a:r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246BA5-0286-F3AE-FCF2-16CBBA6DC16B}"/>
              </a:ext>
            </a:extLst>
          </p:cNvPr>
          <p:cNvSpPr txBox="1"/>
          <p:nvPr/>
        </p:nvSpPr>
        <p:spPr>
          <a:xfrm>
            <a:off x="7616254" y="946948"/>
            <a:ext cx="302742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02.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Environmental analysis</a:t>
            </a:r>
          </a:p>
          <a:p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현황 및 문제점</a:t>
            </a:r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63577C-689B-AE69-44D2-0D7B0EDB72F6}"/>
              </a:ext>
            </a:extLst>
          </p:cNvPr>
          <p:cNvSpPr txBox="1"/>
          <p:nvPr/>
        </p:nvSpPr>
        <p:spPr>
          <a:xfrm>
            <a:off x="4298058" y="3803542"/>
            <a:ext cx="284790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03.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Product/Service </a:t>
            </a:r>
          </a:p>
          <a:p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서비스 소개</a:t>
            </a:r>
            <a:endParaRPr kumimoji="1"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서비스 구현</a:t>
            </a:r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91FFC7-DFE8-876E-7E3A-6BE69555A01F}"/>
              </a:ext>
            </a:extLst>
          </p:cNvPr>
          <p:cNvSpPr txBox="1"/>
          <p:nvPr/>
        </p:nvSpPr>
        <p:spPr>
          <a:xfrm>
            <a:off x="7616254" y="3803542"/>
            <a:ext cx="284790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04.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Expected Result</a:t>
            </a:r>
          </a:p>
          <a:p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기대효과</a:t>
            </a:r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B57C9DC-5CA2-60EB-CBF7-BFDD7C197FB0}"/>
              </a:ext>
            </a:extLst>
          </p:cNvPr>
          <p:cNvCxnSpPr>
            <a:cxnSpLocks/>
          </p:cNvCxnSpPr>
          <p:nvPr/>
        </p:nvCxnSpPr>
        <p:spPr>
          <a:xfrm>
            <a:off x="4373316" y="864203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079901E3-44C8-A005-3D69-51CC55225ECC}"/>
              </a:ext>
            </a:extLst>
          </p:cNvPr>
          <p:cNvCxnSpPr>
            <a:cxnSpLocks/>
          </p:cNvCxnSpPr>
          <p:nvPr/>
        </p:nvCxnSpPr>
        <p:spPr>
          <a:xfrm>
            <a:off x="7636349" y="864203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06ABA7DC-8D9D-47F7-A1F1-B0F1F1526F32}"/>
              </a:ext>
            </a:extLst>
          </p:cNvPr>
          <p:cNvCxnSpPr>
            <a:cxnSpLocks/>
          </p:cNvCxnSpPr>
          <p:nvPr/>
        </p:nvCxnSpPr>
        <p:spPr>
          <a:xfrm>
            <a:off x="4373316" y="3681265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38CEB9B-34C2-2068-A2A7-A147A52584C6}"/>
              </a:ext>
            </a:extLst>
          </p:cNvPr>
          <p:cNvCxnSpPr>
            <a:cxnSpLocks/>
          </p:cNvCxnSpPr>
          <p:nvPr/>
        </p:nvCxnSpPr>
        <p:spPr>
          <a:xfrm>
            <a:off x="7636349" y="3681265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0391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8D0CA-8686-A1AF-8C79-E7EE1A2E0C0A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01.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아이디어 개요 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4B09AF-ACD6-448C-AC04-95A2D087F7B1}"/>
              </a:ext>
            </a:extLst>
          </p:cNvPr>
          <p:cNvSpPr txBox="1"/>
          <p:nvPr/>
        </p:nvSpPr>
        <p:spPr>
          <a:xfrm>
            <a:off x="10336094" y="655583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15459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FD49D-3DD2-6723-1667-A65D6817ECE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51AB17-1EE1-92EA-E483-51D2566EFCB6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02.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현황 및 문제점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1921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570D5518-BB0B-AB1A-F20A-72D3CFEEDBB3}"/>
              </a:ext>
            </a:extLst>
          </p:cNvPr>
          <p:cNvSpPr/>
          <p:nvPr/>
        </p:nvSpPr>
        <p:spPr>
          <a:xfrm>
            <a:off x="2557793" y="3289039"/>
            <a:ext cx="9634207" cy="28564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2569296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B75CF-D574-CE96-E2FE-181D6052F9FD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03.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서비스 소개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189C0AF-0FCF-C937-7CC3-FB240A8A6807}"/>
              </a:ext>
            </a:extLst>
          </p:cNvPr>
          <p:cNvSpPr txBox="1"/>
          <p:nvPr/>
        </p:nvSpPr>
        <p:spPr>
          <a:xfrm>
            <a:off x="4464650" y="3879284"/>
            <a:ext cx="37950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ore-KR" altLang="en-US" sz="1500" dirty="0">
                <a:latin typeface="Malgun Gothic" panose="020B0503020000020004" pitchFamily="34" charset="-127"/>
                <a:ea typeface="Malgun Gothic" panose="020B0503020000020004" pitchFamily="34" charset="-127"/>
                <a:cs typeface="KoPubWorldDotum_Pro Medium" pitchFamily="2" charset="-127"/>
              </a:rPr>
              <a:t>편리한</a:t>
            </a: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en-US" altLang="ko-KR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UI</a:t>
            </a:r>
          </a:p>
          <a:p>
            <a:pPr>
              <a:lnSpc>
                <a:spcPct val="120000"/>
              </a:lnSpc>
            </a:pP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보편적인 사용성을 추구한다</a:t>
            </a:r>
            <a:endParaRPr kumimoji="1" lang="en-US" altLang="ko-KR" sz="1500" dirty="0">
              <a:latin typeface="Malgun Gothic" panose="020B0503020000020004" pitchFamily="34" charset="-127"/>
              <a:ea typeface="Malgun Gothic" panose="020B0503020000020004" pitchFamily="34" charset="-127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처리한 동작을 쉽게 되돌릴 수 있도록 한다</a:t>
            </a:r>
            <a:endParaRPr kumimoji="1" lang="en-US" altLang="ko-KR" sz="1500" dirty="0">
              <a:latin typeface="Malgun Gothic" panose="020B0503020000020004" pitchFamily="34" charset="-127"/>
              <a:ea typeface="Malgun Gothic" panose="020B0503020000020004" pitchFamily="34" charset="-127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등등 미정</a:t>
            </a:r>
            <a:endParaRPr kumimoji="1" lang="ko-Kore-KR" altLang="en-US" sz="15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grpSp>
        <p:nvGrpSpPr>
          <p:cNvPr id="1036" name="그룹 1035">
            <a:extLst>
              <a:ext uri="{FF2B5EF4-FFF2-40B4-BE49-F238E27FC236}">
                <a16:creationId xmlns:a16="http://schemas.microsoft.com/office/drawing/2014/main" id="{36BDFBB1-D330-5995-E559-C8B8D3988F95}"/>
              </a:ext>
            </a:extLst>
          </p:cNvPr>
          <p:cNvGrpSpPr/>
          <p:nvPr/>
        </p:nvGrpSpPr>
        <p:grpSpPr>
          <a:xfrm>
            <a:off x="1043303" y="463426"/>
            <a:ext cx="3073252" cy="6086797"/>
            <a:chOff x="4562695" y="463426"/>
            <a:chExt cx="3073252" cy="6086797"/>
          </a:xfrm>
        </p:grpSpPr>
        <p:grpSp>
          <p:nvGrpSpPr>
            <p:cNvPr id="1037" name="그룹 1036">
              <a:extLst>
                <a:ext uri="{FF2B5EF4-FFF2-40B4-BE49-F238E27FC236}">
                  <a16:creationId xmlns:a16="http://schemas.microsoft.com/office/drawing/2014/main" id="{9343D315-EB50-200B-7636-F597BFC399C0}"/>
                </a:ext>
              </a:extLst>
            </p:cNvPr>
            <p:cNvGrpSpPr/>
            <p:nvPr/>
          </p:nvGrpSpPr>
          <p:grpSpPr>
            <a:xfrm>
              <a:off x="4562695" y="463426"/>
              <a:ext cx="3073252" cy="6086797"/>
              <a:chOff x="1032670" y="463426"/>
              <a:chExt cx="3073252" cy="6086797"/>
            </a:xfrm>
          </p:grpSpPr>
          <p:grpSp>
            <p:nvGrpSpPr>
              <p:cNvPr id="1040" name="그룹 1039">
                <a:extLst>
                  <a:ext uri="{FF2B5EF4-FFF2-40B4-BE49-F238E27FC236}">
                    <a16:creationId xmlns:a16="http://schemas.microsoft.com/office/drawing/2014/main" id="{027C0AC1-C57D-455A-810F-9955EC3F26BD}"/>
                  </a:ext>
                </a:extLst>
              </p:cNvPr>
              <p:cNvGrpSpPr/>
              <p:nvPr/>
            </p:nvGrpSpPr>
            <p:grpSpPr>
              <a:xfrm>
                <a:off x="1032670" y="463426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1044" name="그룹 1043">
                  <a:extLst>
                    <a:ext uri="{FF2B5EF4-FFF2-40B4-BE49-F238E27FC236}">
                      <a16:creationId xmlns:a16="http://schemas.microsoft.com/office/drawing/2014/main" id="{56FE859B-F46A-0358-42F7-AF909228C6D7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1055" name="그룹 1054">
                    <a:extLst>
                      <a:ext uri="{FF2B5EF4-FFF2-40B4-BE49-F238E27FC236}">
                        <a16:creationId xmlns:a16="http://schemas.microsoft.com/office/drawing/2014/main" id="{D6594BF9-4852-43EC-5654-E023A522B4F5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1058" name="모서리가 둥근 직사각형 1057">
                      <a:extLst>
                        <a:ext uri="{FF2B5EF4-FFF2-40B4-BE49-F238E27FC236}">
                          <a16:creationId xmlns:a16="http://schemas.microsoft.com/office/drawing/2014/main" id="{BAA1038D-AF35-76F9-015D-6E85367531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1059" name="그래픽 1058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FB47FE6E-65E5-AA78-8F29-1D5F8898C19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060" name="직사각형 1059">
                      <a:extLst>
                        <a:ext uri="{FF2B5EF4-FFF2-40B4-BE49-F238E27FC236}">
                          <a16:creationId xmlns:a16="http://schemas.microsoft.com/office/drawing/2014/main" id="{7A907826-0A37-1F1C-5574-956B18B6AE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1061" name="그래픽 1060" descr="태그 단색으로 채워진">
                      <a:extLst>
                        <a:ext uri="{FF2B5EF4-FFF2-40B4-BE49-F238E27FC236}">
                          <a16:creationId xmlns:a16="http://schemas.microsoft.com/office/drawing/2014/main" id="{13406E3C-F777-090D-6B14-F1569B4AA14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062" name="TextBox 1061">
                      <a:extLst>
                        <a:ext uri="{FF2B5EF4-FFF2-40B4-BE49-F238E27FC236}">
                          <a16:creationId xmlns:a16="http://schemas.microsoft.com/office/drawing/2014/main" id="{2526FFE6-D939-FF75-21D5-73BAAADE290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1063" name="TextBox 1062">
                      <a:extLst>
                        <a:ext uri="{FF2B5EF4-FFF2-40B4-BE49-F238E27FC236}">
                          <a16:creationId xmlns:a16="http://schemas.microsoft.com/office/drawing/2014/main" id="{64D21F13-F86B-D496-4612-70C95987B8A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1064" name="모서리가 둥근 직사각형 1063">
                      <a:extLst>
                        <a:ext uri="{FF2B5EF4-FFF2-40B4-BE49-F238E27FC236}">
                          <a16:creationId xmlns:a16="http://schemas.microsoft.com/office/drawing/2014/main" id="{3DFB3CCE-5317-804B-8B14-22C9BBC1B9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1065" name="그림 1064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AAD962D4-14D4-8DC4-08F1-10AFB7E332F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056" name="TextBox 1055">
                    <a:extLst>
                      <a:ext uri="{FF2B5EF4-FFF2-40B4-BE49-F238E27FC236}">
                        <a16:creationId xmlns:a16="http://schemas.microsoft.com/office/drawing/2014/main" id="{A379B150-6CD5-6393-754F-9331F41E9043}"/>
                      </a:ext>
                    </a:extLst>
                  </p:cNvPr>
                  <p:cNvSpPr txBox="1"/>
                  <p:nvPr/>
                </p:nvSpPr>
                <p:spPr>
                  <a:xfrm>
                    <a:off x="2937697" y="1382322"/>
                    <a:ext cx="858244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ko-KR" altLang="en-US" sz="1000" b="1" dirty="0" err="1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쉬운난이도</a:t>
                    </a:r>
                    <a:endParaRPr kumimoji="1" lang="ko-Kore-KR" altLang="en-US" sz="1000" b="1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cxnSp>
                <p:nvCxnSpPr>
                  <p:cNvPr id="1057" name="직선 화살표 연결선 1056">
                    <a:extLst>
                      <a:ext uri="{FF2B5EF4-FFF2-40B4-BE49-F238E27FC236}">
                        <a16:creationId xmlns:a16="http://schemas.microsoft.com/office/drawing/2014/main" id="{36BA4321-ADEC-3913-3C59-3A470722F40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765248" y="1660442"/>
                    <a:ext cx="1192953" cy="5877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1045" name="그래픽 1044" descr="사용자 단색으로 채워진">
                  <a:extLst>
                    <a:ext uri="{FF2B5EF4-FFF2-40B4-BE49-F238E27FC236}">
                      <a16:creationId xmlns:a16="http://schemas.microsoft.com/office/drawing/2014/main" id="{EEA0EFA5-9A7C-E0FA-DA7B-45BF6282E83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046" name="그래픽 1045" descr="체크리스트 단색으로 채워진">
                  <a:extLst>
                    <a:ext uri="{FF2B5EF4-FFF2-40B4-BE49-F238E27FC236}">
                      <a16:creationId xmlns:a16="http://schemas.microsoft.com/office/drawing/2014/main" id="{C35E9B49-C6D9-EE88-1FCB-0BE5990B60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047" name="그래픽 1046" descr="돋보기 단색으로 채워진">
                  <a:extLst>
                    <a:ext uri="{FF2B5EF4-FFF2-40B4-BE49-F238E27FC236}">
                      <a16:creationId xmlns:a16="http://schemas.microsoft.com/office/drawing/2014/main" id="{91098133-DFE6-CC56-2B28-8EF131AD75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048" name="그래픽 1047" descr="주택 단색으로 채워진">
                  <a:extLst>
                    <a:ext uri="{FF2B5EF4-FFF2-40B4-BE49-F238E27FC236}">
                      <a16:creationId xmlns:a16="http://schemas.microsoft.com/office/drawing/2014/main" id="{278E7760-C958-86B8-2C1B-DFD854CED8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1049" name="TextBox 1048">
                  <a:extLst>
                    <a:ext uri="{FF2B5EF4-FFF2-40B4-BE49-F238E27FC236}">
                      <a16:creationId xmlns:a16="http://schemas.microsoft.com/office/drawing/2014/main" id="{E4820774-8D9D-A82D-A921-94A02045B039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050" name="TextBox 1049">
                  <a:extLst>
                    <a:ext uri="{FF2B5EF4-FFF2-40B4-BE49-F238E27FC236}">
                      <a16:creationId xmlns:a16="http://schemas.microsoft.com/office/drawing/2014/main" id="{A7B5D645-0686-0D2F-5D20-463A2566747E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1051" name="TextBox 1050">
                  <a:extLst>
                    <a:ext uri="{FF2B5EF4-FFF2-40B4-BE49-F238E27FC236}">
                      <a16:creationId xmlns:a16="http://schemas.microsoft.com/office/drawing/2014/main" id="{5AE2AB7D-4564-C6DE-5D30-C6E7399A29FC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1052" name="TextBox 1051">
                  <a:extLst>
                    <a:ext uri="{FF2B5EF4-FFF2-40B4-BE49-F238E27FC236}">
                      <a16:creationId xmlns:a16="http://schemas.microsoft.com/office/drawing/2014/main" id="{D9A6EA92-DD9A-0F41-1E79-55AEE977502C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sp>
              <p:nvSpPr>
                <p:cNvPr id="1053" name="모서리가 둥근 직사각형 1052">
                  <a:extLst>
                    <a:ext uri="{FF2B5EF4-FFF2-40B4-BE49-F238E27FC236}">
                      <a16:creationId xmlns:a16="http://schemas.microsoft.com/office/drawing/2014/main" id="{A5F5D060-E8BA-D774-FE94-D29C7A926498}"/>
                    </a:ext>
                  </a:extLst>
                </p:cNvPr>
                <p:cNvSpPr/>
                <p:nvPr/>
              </p:nvSpPr>
              <p:spPr>
                <a:xfrm>
                  <a:off x="2803245" y="4686486"/>
                  <a:ext cx="1085246" cy="461808"/>
                </a:xfrm>
                <a:prstGeom prst="round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R" altLang="en-US" sz="1600" dirty="0"/>
                    <a:t>강아지</a:t>
                  </a:r>
                  <a:endParaRPr kumimoji="1" lang="ko-Kore-KR" altLang="en-US" sz="900" dirty="0"/>
                </a:p>
              </p:txBody>
            </p:sp>
            <p:sp>
              <p:nvSpPr>
                <p:cNvPr id="1054" name="TextBox 1053">
                  <a:extLst>
                    <a:ext uri="{FF2B5EF4-FFF2-40B4-BE49-F238E27FC236}">
                      <a16:creationId xmlns:a16="http://schemas.microsoft.com/office/drawing/2014/main" id="{E8AC1B12-AD8F-B06F-016E-5310F6AABBA7}"/>
                    </a:ext>
                  </a:extLst>
                </p:cNvPr>
                <p:cNvSpPr txBox="1"/>
                <p:nvPr/>
              </p:nvSpPr>
              <p:spPr>
                <a:xfrm>
                  <a:off x="2672813" y="1802025"/>
                  <a:ext cx="2524417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ko-KR" altLang="en-US" sz="1400" b="1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동물의 종류를 맞춰 보세요</a:t>
                  </a:r>
                  <a:r>
                    <a:rPr kumimoji="1" lang="en-US" altLang="ko-KR" sz="1400" b="1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!</a:t>
                  </a:r>
                  <a:endParaRPr kumimoji="1" lang="en-US" altLang="ko-Kore-KR" sz="1400" b="1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</p:grpSp>
          <p:cxnSp>
            <p:nvCxnSpPr>
              <p:cNvPr id="1041" name="직선 화살표 연결선 1040">
                <a:extLst>
                  <a:ext uri="{FF2B5EF4-FFF2-40B4-BE49-F238E27FC236}">
                    <a16:creationId xmlns:a16="http://schemas.microsoft.com/office/drawing/2014/main" id="{42B05E01-EAB0-1EF6-5E25-3A85FA1EB5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0646" y="5914845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42" name="Picture 2" descr="곰돌이 컷' 원조, 강아지 '부' 무지개 다리 건넜다 : 반려동물 : 반려동물 : 애니멀피플 : 뉴스 :">
                <a:extLst>
                  <a:ext uri="{FF2B5EF4-FFF2-40B4-BE49-F238E27FC236}">
                    <a16:creationId xmlns:a16="http://schemas.microsoft.com/office/drawing/2014/main" id="{ABE9BA3A-9CAA-99B0-A630-FEF38D339C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30658" y="2157760"/>
                <a:ext cx="2254270" cy="22542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43" name="모서리가 둥근 직사각형 1042">
                <a:extLst>
                  <a:ext uri="{FF2B5EF4-FFF2-40B4-BE49-F238E27FC236}">
                    <a16:creationId xmlns:a16="http://schemas.microsoft.com/office/drawing/2014/main" id="{F4366FDF-02A7-F53B-8903-94C33D267824}"/>
                  </a:ext>
                </a:extLst>
              </p:cNvPr>
              <p:cNvSpPr/>
              <p:nvPr/>
            </p:nvSpPr>
            <p:spPr>
              <a:xfrm>
                <a:off x="2647060" y="4698910"/>
                <a:ext cx="1085246" cy="461808"/>
              </a:xfrm>
              <a:prstGeom prst="roundRect">
                <a:avLst/>
              </a:prstGeom>
              <a:solidFill>
                <a:srgbClr val="2F75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600" dirty="0"/>
                  <a:t>고양이</a:t>
                </a:r>
                <a:endParaRPr kumimoji="1" lang="ko-Kore-KR" altLang="en-US" sz="900" dirty="0"/>
              </a:p>
            </p:txBody>
          </p:sp>
        </p:grpSp>
        <p:sp>
          <p:nvSpPr>
            <p:cNvPr id="1038" name="모서리가 둥근 직사각형 1037">
              <a:extLst>
                <a:ext uri="{FF2B5EF4-FFF2-40B4-BE49-F238E27FC236}">
                  <a16:creationId xmlns:a16="http://schemas.microsoft.com/office/drawing/2014/main" id="{226741A3-FB24-0194-1FA7-3F1578C28038}"/>
                </a:ext>
              </a:extLst>
            </p:cNvPr>
            <p:cNvSpPr/>
            <p:nvPr/>
          </p:nvSpPr>
          <p:spPr>
            <a:xfrm>
              <a:off x="6449351" y="5394371"/>
              <a:ext cx="822629" cy="274509"/>
            </a:xfrm>
            <a:prstGeom prst="roundRect">
              <a:avLst/>
            </a:prstGeom>
            <a:solidFill>
              <a:srgbClr val="9EC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200" dirty="0"/>
                <a:t>그만하기</a:t>
              </a:r>
              <a:endParaRPr kumimoji="1" lang="ko-Kore-KR" altLang="en-US" sz="900" dirty="0"/>
            </a:p>
          </p:txBody>
        </p:sp>
        <p:sp>
          <p:nvSpPr>
            <p:cNvPr id="1039" name="TextBox 1038">
              <a:extLst>
                <a:ext uri="{FF2B5EF4-FFF2-40B4-BE49-F238E27FC236}">
                  <a16:creationId xmlns:a16="http://schemas.microsoft.com/office/drawing/2014/main" id="{F875EDEC-79D6-DDC8-1518-37A5F28921F3}"/>
                </a:ext>
              </a:extLst>
            </p:cNvPr>
            <p:cNvSpPr txBox="1"/>
            <p:nvPr/>
          </p:nvSpPr>
          <p:spPr>
            <a:xfrm>
              <a:off x="6228697" y="1392132"/>
              <a:ext cx="110368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000" b="1" dirty="0"/>
                <a:t>어려운 난이도</a:t>
              </a:r>
              <a:endParaRPr kumimoji="1" lang="ko-Kore-KR" altLang="en-US" sz="1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1097718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67B2DAE3-E39C-1539-E410-6D98705FD980}"/>
              </a:ext>
            </a:extLst>
          </p:cNvPr>
          <p:cNvSpPr/>
          <p:nvPr/>
        </p:nvSpPr>
        <p:spPr>
          <a:xfrm>
            <a:off x="11884283" y="0"/>
            <a:ext cx="305390" cy="6865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5865347" y="0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8479BDF-9422-F1E0-34C3-D02BBA4E7017}"/>
              </a:ext>
            </a:extLst>
          </p:cNvPr>
          <p:cNvSpPr txBox="1"/>
          <p:nvPr/>
        </p:nvSpPr>
        <p:spPr>
          <a:xfrm>
            <a:off x="537298" y="1918131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kumimoji="1" lang="ko-Kore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편리한</a:t>
            </a: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UI</a:t>
            </a:r>
            <a:r>
              <a:rPr kumimoji="1" lang="ko-KR" altLang="en-US" b="1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를</a:t>
            </a:r>
            <a:r>
              <a:rPr kumimoji="1" lang="ko-KR" altLang="en-US" b="1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제공한다</a:t>
            </a:r>
            <a:endParaRPr kumimoji="1" lang="en-US" altLang="ko-KR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등등 미정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ABE7253B-3925-F643-0307-A45B3E36E9A7}"/>
              </a:ext>
            </a:extLst>
          </p:cNvPr>
          <p:cNvCxnSpPr>
            <a:cxnSpLocks/>
          </p:cNvCxnSpPr>
          <p:nvPr/>
        </p:nvCxnSpPr>
        <p:spPr>
          <a:xfrm>
            <a:off x="1441723" y="3426194"/>
            <a:ext cx="2765639" cy="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50485745-9C78-B19C-4633-AB05F9B5146E}"/>
              </a:ext>
            </a:extLst>
          </p:cNvPr>
          <p:cNvCxnSpPr>
            <a:cxnSpLocks/>
          </p:cNvCxnSpPr>
          <p:nvPr/>
        </p:nvCxnSpPr>
        <p:spPr>
          <a:xfrm>
            <a:off x="7961265" y="3426194"/>
            <a:ext cx="2765639" cy="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0031FBF-CE94-C869-9392-F8E202747262}"/>
              </a:ext>
            </a:extLst>
          </p:cNvPr>
          <p:cNvSpPr txBox="1"/>
          <p:nvPr/>
        </p:nvSpPr>
        <p:spPr>
          <a:xfrm>
            <a:off x="7961265" y="1920502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ore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편리한</a:t>
            </a: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UI</a:t>
            </a:r>
            <a:r>
              <a:rPr kumimoji="1" lang="ko-KR" altLang="en-US" b="1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를</a:t>
            </a:r>
            <a:r>
              <a:rPr kumimoji="1" lang="ko-KR" altLang="en-US" b="1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제공한다</a:t>
            </a:r>
            <a:endParaRPr kumimoji="1" lang="en-US" altLang="ko-KR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등등 미정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C379F0A-126F-C6AA-BDDC-25CDFD36316D}"/>
              </a:ext>
            </a:extLst>
          </p:cNvPr>
          <p:cNvSpPr txBox="1"/>
          <p:nvPr/>
        </p:nvSpPr>
        <p:spPr>
          <a:xfrm>
            <a:off x="537298" y="3720180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노인 맞춤형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CS</a:t>
            </a: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폰트 사이즈 조정 가능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BD2B70B-20E2-AD16-F8FB-A59C9D814420}"/>
              </a:ext>
            </a:extLst>
          </p:cNvPr>
          <p:cNvSpPr txBox="1"/>
          <p:nvPr/>
        </p:nvSpPr>
        <p:spPr>
          <a:xfrm>
            <a:off x="7904545" y="3720180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ore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편리한</a:t>
            </a: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UI</a:t>
            </a:r>
            <a:r>
              <a:rPr kumimoji="1" lang="ko-KR" altLang="en-US" b="1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를</a:t>
            </a:r>
            <a:r>
              <a:rPr kumimoji="1" lang="ko-KR" altLang="en-US" b="1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제공한다</a:t>
            </a:r>
            <a:endParaRPr kumimoji="1" lang="en-US" altLang="ko-KR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등등 미정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78E919E-FB5E-17DA-A794-FF724CEE9899}"/>
              </a:ext>
            </a:extLst>
          </p:cNvPr>
          <p:cNvSpPr/>
          <p:nvPr/>
        </p:nvSpPr>
        <p:spPr>
          <a:xfrm>
            <a:off x="-1506" y="0"/>
            <a:ext cx="305390" cy="6865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B9524120-882C-CB6C-C727-AF3B0C04EC3C}"/>
              </a:ext>
            </a:extLst>
          </p:cNvPr>
          <p:cNvGrpSpPr/>
          <p:nvPr/>
        </p:nvGrpSpPr>
        <p:grpSpPr>
          <a:xfrm>
            <a:off x="4562695" y="463426"/>
            <a:ext cx="3073252" cy="6086797"/>
            <a:chOff x="4562695" y="463426"/>
            <a:chExt cx="3073252" cy="6086797"/>
          </a:xfrm>
        </p:grpSpPr>
        <p:grpSp>
          <p:nvGrpSpPr>
            <p:cNvPr id="85" name="그룹 84">
              <a:extLst>
                <a:ext uri="{FF2B5EF4-FFF2-40B4-BE49-F238E27FC236}">
                  <a16:creationId xmlns:a16="http://schemas.microsoft.com/office/drawing/2014/main" id="{68582B5C-5FD3-682E-0824-D5B92EC26ED6}"/>
                </a:ext>
              </a:extLst>
            </p:cNvPr>
            <p:cNvGrpSpPr/>
            <p:nvPr/>
          </p:nvGrpSpPr>
          <p:grpSpPr>
            <a:xfrm>
              <a:off x="4562695" y="463426"/>
              <a:ext cx="3073252" cy="6086797"/>
              <a:chOff x="4562695" y="463426"/>
              <a:chExt cx="3073252" cy="6086797"/>
            </a:xfrm>
          </p:grpSpPr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95E6AC76-8A38-A0C7-724D-942C24800BDB}"/>
                  </a:ext>
                </a:extLst>
              </p:cNvPr>
              <p:cNvGrpSpPr/>
              <p:nvPr/>
            </p:nvGrpSpPr>
            <p:grpSpPr>
              <a:xfrm>
                <a:off x="4562695" y="463426"/>
                <a:ext cx="3073252" cy="6086797"/>
                <a:chOff x="1032670" y="463426"/>
                <a:chExt cx="3073252" cy="6086797"/>
              </a:xfrm>
            </p:grpSpPr>
            <p:grpSp>
              <p:nvGrpSpPr>
                <p:cNvPr id="53" name="그룹 52">
                  <a:extLst>
                    <a:ext uri="{FF2B5EF4-FFF2-40B4-BE49-F238E27FC236}">
                      <a16:creationId xmlns:a16="http://schemas.microsoft.com/office/drawing/2014/main" id="{F3D708AC-BD3A-BE5B-D3D6-A8921E9D8EC3}"/>
                    </a:ext>
                  </a:extLst>
                </p:cNvPr>
                <p:cNvGrpSpPr/>
                <p:nvPr/>
              </p:nvGrpSpPr>
              <p:grpSpPr>
                <a:xfrm>
                  <a:off x="1032670" y="463426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57" name="그룹 56">
                    <a:extLst>
                      <a:ext uri="{FF2B5EF4-FFF2-40B4-BE49-F238E27FC236}">
                        <a16:creationId xmlns:a16="http://schemas.microsoft.com/office/drawing/2014/main" id="{EBC4C208-D109-712A-8294-D6F7D85E57D6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18294" y="458532"/>
                    <a:chExt cx="3073252" cy="6086797"/>
                  </a:xfrm>
                </p:grpSpPr>
                <p:grpSp>
                  <p:nvGrpSpPr>
                    <p:cNvPr id="68" name="그룹 67">
                      <a:extLst>
                        <a:ext uri="{FF2B5EF4-FFF2-40B4-BE49-F238E27FC236}">
                          <a16:creationId xmlns:a16="http://schemas.microsoft.com/office/drawing/2014/main" id="{314C1B1E-D4CE-3F6B-6F05-AD8E0222879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18294" y="458532"/>
                      <a:ext cx="3073252" cy="6086797"/>
                      <a:chOff x="2432681" y="531459"/>
                      <a:chExt cx="3073252" cy="6086797"/>
                    </a:xfrm>
                  </p:grpSpPr>
                  <p:sp>
                    <p:nvSpPr>
                      <p:cNvPr id="74" name="모서리가 둥근 직사각형 73">
                        <a:extLst>
                          <a:ext uri="{FF2B5EF4-FFF2-40B4-BE49-F238E27FC236}">
                            <a16:creationId xmlns:a16="http://schemas.microsoft.com/office/drawing/2014/main" id="{D4987115-87F7-65CE-4D22-C395155E42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53540" y="675090"/>
                        <a:ext cx="2631535" cy="979806"/>
                      </a:xfrm>
                      <a:prstGeom prst="roundRect">
                        <a:avLst>
                          <a:gd name="adj" fmla="val 39382"/>
                        </a:avLst>
                      </a:prstGeom>
                      <a:solidFill>
                        <a:srgbClr val="9EC3E6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ko-Kore-KR" altLang="en-US" dirty="0"/>
                      </a:p>
                    </p:txBody>
                  </p:sp>
                  <p:pic>
                    <p:nvPicPr>
                      <p:cNvPr id="75" name="그래픽 74" descr="오른쪽을 가리키는 검지  단색으로 채워진">
                        <a:extLst>
                          <a:ext uri="{FF2B5EF4-FFF2-40B4-BE49-F238E27FC236}">
                            <a16:creationId xmlns:a16="http://schemas.microsoft.com/office/drawing/2014/main" id="{B2643B51-9D1B-2F1E-22D9-5780A98CA442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extLst>
                          <a:ext uri="{96DAC541-7B7A-43D3-8B79-37D633B846F1}">
                            <asvg:svgBlip xmlns:asvg="http://schemas.microsoft.com/office/drawing/2016/SVG/main" r:embed="rId3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14189721">
                        <a:off x="4205578" y="1044702"/>
                        <a:ext cx="244785" cy="240582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76" name="직사각형 75">
                        <a:extLst>
                          <a:ext uri="{FF2B5EF4-FFF2-40B4-BE49-F238E27FC236}">
                            <a16:creationId xmlns:a16="http://schemas.microsoft.com/office/drawing/2014/main" id="{392CE9EA-CF09-5781-AD36-59CC0A79AD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53540" y="1370429"/>
                        <a:ext cx="2631535" cy="465077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ko-Kore-KR" altLang="en-US"/>
                      </a:p>
                    </p:txBody>
                  </p:sp>
                  <p:pic>
                    <p:nvPicPr>
                      <p:cNvPr id="77" name="그래픽 76" descr="태그 단색으로 채워진">
                        <a:extLst>
                          <a:ext uri="{FF2B5EF4-FFF2-40B4-BE49-F238E27FC236}">
                            <a16:creationId xmlns:a16="http://schemas.microsoft.com/office/drawing/2014/main" id="{32CEDDC5-F5B8-C8CB-C1AE-E1A19689FE8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extLst>
                          <a:ext uri="{96DAC541-7B7A-43D3-8B79-37D633B846F1}">
                            <asvg:svgBlip xmlns:asvg="http://schemas.microsoft.com/office/drawing/2016/SVG/main" r:embed="rId5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0421547">
                        <a:off x="4409167" y="1166100"/>
                        <a:ext cx="173336" cy="176365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78" name="TextBox 77">
                        <a:extLst>
                          <a:ext uri="{FF2B5EF4-FFF2-40B4-BE49-F238E27FC236}">
                            <a16:creationId xmlns:a16="http://schemas.microsoft.com/office/drawing/2014/main" id="{F61314EA-E078-D638-99EA-DD83DC5A647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266477" y="876203"/>
                        <a:ext cx="1187717" cy="709851"/>
                      </a:xfrm>
                      <a:prstGeom prst="roundRect">
                        <a:avLst>
                          <a:gd name="adj" fmla="val 7981"/>
                        </a:avLst>
                      </a:prstGeom>
                      <a:noFill/>
                      <a:effectLst>
                        <a:softEdge rad="0"/>
                      </a:effectLst>
                    </p:spPr>
                    <p:txBody>
                      <a:bodyPr wrap="square" rtlCol="0" anchor="ctr" anchorCtr="1">
                        <a:spAutoFit/>
                      </a:bodyPr>
                      <a:lstStyle/>
                      <a:p>
                        <a:pPr algn="ctr"/>
                        <a:r>
                          <a:rPr kumimoji="1" lang="ko-Kore-KR" altLang="en-US" sz="2400" dirty="0">
                            <a:solidFill>
                              <a:schemeClr val="bg1"/>
                            </a:solidFill>
                            <a:latin typeface="Hancom MalangMalang Regular" panose="020F0303000000000000" pitchFamily="34" charset="-127"/>
                            <a:ea typeface="Hancom MalangMalang Regular" panose="020F0303000000000000" pitchFamily="34" charset="-127"/>
                          </a:rPr>
                          <a:t>뭐</a:t>
                        </a:r>
                        <a:r>
                          <a:rPr kumimoji="1" lang="ko-Kore-KR" altLang="en-US" sz="1200" dirty="0">
                            <a:solidFill>
                              <a:schemeClr val="bg1"/>
                            </a:solidFill>
                            <a:latin typeface="Hancom MalangMalang Regular" panose="020F0303000000000000" pitchFamily="34" charset="-127"/>
                            <a:ea typeface="Hancom MalangMalang Regular" panose="020F0303000000000000" pitchFamily="34" charset="-127"/>
                          </a:rPr>
                          <a:t>시당가</a:t>
                        </a:r>
                      </a:p>
                      <a:p>
                        <a:pPr algn="ctr"/>
                        <a:endParaRPr kumimoji="1" lang="ko-Kore-KR" altLang="en-US" sz="14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79" name="TextBox 78">
                        <a:extLst>
                          <a:ext uri="{FF2B5EF4-FFF2-40B4-BE49-F238E27FC236}">
                            <a16:creationId xmlns:a16="http://schemas.microsoft.com/office/drawing/2014/main" id="{47C9C260-E7B9-6243-7833-1DA558ADF42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558076" y="4521512"/>
                        <a:ext cx="18473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endParaRPr kumimoji="1" lang="ko-Kore-KR" altLang="en-US" dirty="0"/>
                      </a:p>
                    </p:txBody>
                  </p:sp>
                  <p:sp>
                    <p:nvSpPr>
                      <p:cNvPr id="80" name="모서리가 둥근 직사각형 79">
                        <a:extLst>
                          <a:ext uri="{FF2B5EF4-FFF2-40B4-BE49-F238E27FC236}">
                            <a16:creationId xmlns:a16="http://schemas.microsoft.com/office/drawing/2014/main" id="{BE047E1E-4BD6-3375-9952-DA547AF541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87200" y="5487847"/>
                        <a:ext cx="2631535" cy="979806"/>
                      </a:xfrm>
                      <a:prstGeom prst="roundRect">
                        <a:avLst>
                          <a:gd name="adj" fmla="val 39382"/>
                        </a:avLst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ko-Kore-KR" altLang="en-US" dirty="0"/>
                      </a:p>
                    </p:txBody>
                  </p:sp>
                  <p:pic>
                    <p:nvPicPr>
                      <p:cNvPr id="81" name="그림 80" descr="텍스트, 모니터, 실내, 휴대폰이(가) 표시된 사진&#10;&#10;자동 생성된 설명">
                        <a:extLst>
                          <a:ext uri="{FF2B5EF4-FFF2-40B4-BE49-F238E27FC236}">
                            <a16:creationId xmlns:a16="http://schemas.microsoft.com/office/drawing/2014/main" id="{16F1248E-DEEA-A2C3-CAAB-A13F2FACCB3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2432681" y="531459"/>
                        <a:ext cx="3073252" cy="6086797"/>
                      </a:xfrm>
                      <a:prstGeom prst="rect">
                        <a:avLst/>
                      </a:prstGeom>
                    </p:spPr>
                  </p:pic>
                </p:grpSp>
                <p:sp>
                  <p:nvSpPr>
                    <p:cNvPr id="70" name="TextBox 69">
                      <a:extLst>
                        <a:ext uri="{FF2B5EF4-FFF2-40B4-BE49-F238E27FC236}">
                          <a16:creationId xmlns:a16="http://schemas.microsoft.com/office/drawing/2014/main" id="{2089CDE1-5A75-4774-14E2-4F3B9BA105B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937697" y="1382322"/>
                      <a:ext cx="858244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ko-KR" altLang="en-US" sz="1000" b="1" dirty="0" err="1"/>
                        <a:t>쉬운난이도</a:t>
                      </a:r>
                      <a:endParaRPr kumimoji="1" lang="ko-Kore-KR" altLang="en-US" sz="1000" b="1" dirty="0"/>
                    </a:p>
                  </p:txBody>
                </p:sp>
                <p:cxnSp>
                  <p:nvCxnSpPr>
                    <p:cNvPr id="72" name="직선 화살표 연결선 71">
                      <a:extLst>
                        <a:ext uri="{FF2B5EF4-FFF2-40B4-BE49-F238E27FC236}">
                          <a16:creationId xmlns:a16="http://schemas.microsoft.com/office/drawing/2014/main" id="{4AFA7FDC-6E77-D785-83A7-D9640A7B7ED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4084296" y="1660442"/>
                      <a:ext cx="1117915" cy="0"/>
                    </a:xfrm>
                    <a:prstGeom prst="straightConnector1">
                      <a:avLst/>
                    </a:prstGeom>
                    <a:ln w="12700">
                      <a:solidFill>
                        <a:srgbClr val="2F75B6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pic>
                <p:nvPicPr>
                  <p:cNvPr id="58" name="그래픽 57" descr="사용자 단색으로 채워진">
                    <a:extLst>
                      <a:ext uri="{FF2B5EF4-FFF2-40B4-BE49-F238E27FC236}">
                        <a16:creationId xmlns:a16="http://schemas.microsoft.com/office/drawing/2014/main" id="{0C499AB1-6900-42A4-58DD-0B97A85AA17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96DAC541-7B7A-43D3-8B79-37D633B846F1}">
                        <asvg:svgBlip xmlns:asvg="http://schemas.microsoft.com/office/drawing/2016/SVG/main" r:embed="rId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723132" y="5929379"/>
                    <a:ext cx="247165" cy="247165"/>
                  </a:xfrm>
                  <a:prstGeom prst="rect">
                    <a:avLst/>
                  </a:prstGeom>
                </p:spPr>
              </p:pic>
              <p:pic>
                <p:nvPicPr>
                  <p:cNvPr id="59" name="그래픽 58" descr="체크리스트 단색으로 채워진">
                    <a:extLst>
                      <a:ext uri="{FF2B5EF4-FFF2-40B4-BE49-F238E27FC236}">
                        <a16:creationId xmlns:a16="http://schemas.microsoft.com/office/drawing/2014/main" id="{9B54410B-1154-8946-65E5-114BAA6732B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>
                    <a:extLst>
                      <a:ext uri="{96DAC541-7B7A-43D3-8B79-37D633B846F1}">
                        <asvg:svgBlip xmlns:asvg="http://schemas.microsoft.com/office/drawing/2016/SVG/main" r:embed="rId1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158050" y="5929379"/>
                    <a:ext cx="247165" cy="247165"/>
                  </a:xfrm>
                  <a:prstGeom prst="rect">
                    <a:avLst/>
                  </a:prstGeom>
                </p:spPr>
              </p:pic>
              <p:pic>
                <p:nvPicPr>
                  <p:cNvPr id="60" name="그래픽 59" descr="돋보기 단색으로 채워진">
                    <a:extLst>
                      <a:ext uri="{FF2B5EF4-FFF2-40B4-BE49-F238E27FC236}">
                        <a16:creationId xmlns:a16="http://schemas.microsoft.com/office/drawing/2014/main" id="{F752C70E-4CAE-06B2-71BE-1859DE557C6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1">
                    <a:extLst>
                      <a:ext uri="{96DAC541-7B7A-43D3-8B79-37D633B846F1}">
                        <asvg:svgBlip xmlns:asvg="http://schemas.microsoft.com/office/drawing/2016/SVG/main" r:embed="rId1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539578" y="5929379"/>
                    <a:ext cx="247165" cy="247165"/>
                  </a:xfrm>
                  <a:prstGeom prst="rect">
                    <a:avLst/>
                  </a:prstGeom>
                </p:spPr>
              </p:pic>
              <p:pic>
                <p:nvPicPr>
                  <p:cNvPr id="61" name="그래픽 60" descr="주택 단색으로 채워진">
                    <a:extLst>
                      <a:ext uri="{FF2B5EF4-FFF2-40B4-BE49-F238E27FC236}">
                        <a16:creationId xmlns:a16="http://schemas.microsoft.com/office/drawing/2014/main" id="{F080E467-B304-F9AD-E0F1-8CB32BFA9EC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3">
                    <a:extLst>
                      <a:ext uri="{96DAC541-7B7A-43D3-8B79-37D633B846F1}">
                        <asvg:svgBlip xmlns:asvg="http://schemas.microsoft.com/office/drawing/2016/SVG/main" r:embed="rId1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926177" y="5922709"/>
                    <a:ext cx="247165" cy="247165"/>
                  </a:xfrm>
                  <a:prstGeom prst="rect">
                    <a:avLst/>
                  </a:prstGeom>
                </p:spPr>
              </p:pic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66D60833-A051-2D9C-C253-94020CD2E48A}"/>
                      </a:ext>
                    </a:extLst>
                  </p:cNvPr>
                  <p:cNvSpPr txBox="1"/>
                  <p:nvPr/>
                </p:nvSpPr>
                <p:spPr>
                  <a:xfrm>
                    <a:off x="2920567" y="6141543"/>
                    <a:ext cx="349630" cy="18466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6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6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5AECA28C-4BCB-353A-EE66-BC3F4A4FE3C4}"/>
                      </a:ext>
                    </a:extLst>
                  </p:cNvPr>
                  <p:cNvSpPr txBox="1"/>
                  <p:nvPr/>
                </p:nvSpPr>
                <p:spPr>
                  <a:xfrm>
                    <a:off x="3503725" y="6141543"/>
                    <a:ext cx="349630" cy="18466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600" dirty="0"/>
                      <a:t>검색</a:t>
                    </a:r>
                    <a:endParaRPr kumimoji="1" lang="ko-Kore-KR" altLang="en-US" sz="600" dirty="0"/>
                  </a:p>
                </p:txBody>
              </p:sp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DCC51241-BC45-B58A-1541-B732EF2FB438}"/>
                      </a:ext>
                    </a:extLst>
                  </p:cNvPr>
                  <p:cNvSpPr txBox="1"/>
                  <p:nvPr/>
                </p:nvSpPr>
                <p:spPr>
                  <a:xfrm>
                    <a:off x="4038362" y="6141543"/>
                    <a:ext cx="511705" cy="18466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600" dirty="0"/>
                      <a:t>카테고리</a:t>
                    </a:r>
                    <a:endParaRPr kumimoji="1" lang="ko-Kore-KR" altLang="en-US" sz="600" dirty="0"/>
                  </a:p>
                </p:txBody>
              </p:sp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47F378AE-12C6-CA13-5E49-DFF8B61FC3AE}"/>
                      </a:ext>
                    </a:extLst>
                  </p:cNvPr>
                  <p:cNvSpPr txBox="1"/>
                  <p:nvPr/>
                </p:nvSpPr>
                <p:spPr>
                  <a:xfrm>
                    <a:off x="4592714" y="6140619"/>
                    <a:ext cx="528535" cy="18466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600" dirty="0"/>
                      <a:t>나의 현황</a:t>
                    </a:r>
                    <a:endParaRPr kumimoji="1" lang="ko-Kore-KR" altLang="en-US" sz="600" dirty="0"/>
                  </a:p>
                </p:txBody>
              </p:sp>
              <p:sp>
                <p:nvSpPr>
                  <p:cNvPr id="67" name="TextBox 66">
                    <a:extLst>
                      <a:ext uri="{FF2B5EF4-FFF2-40B4-BE49-F238E27FC236}">
                        <a16:creationId xmlns:a16="http://schemas.microsoft.com/office/drawing/2014/main" id="{F4C01BB2-8BC8-AAE4-C48B-93633DD79C08}"/>
                      </a:ext>
                    </a:extLst>
                  </p:cNvPr>
                  <p:cNvSpPr txBox="1"/>
                  <p:nvPr/>
                </p:nvSpPr>
                <p:spPr>
                  <a:xfrm>
                    <a:off x="2545217" y="1802025"/>
                    <a:ext cx="2818733" cy="29238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ko-KR" altLang="en-US" sz="13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KoPubWorldDotum_Pro Medium" pitchFamily="2" charset="-127"/>
                      </a:rPr>
                      <a:t>아래 사진은 사투리로 무엇일까요</a:t>
                    </a:r>
                    <a:r>
                      <a:rPr kumimoji="1" lang="en-US" altLang="ko-KR" sz="13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KoPubWorldDotum_Pro Medium" pitchFamily="2" charset="-127"/>
                      </a:rPr>
                      <a:t>?</a:t>
                    </a:r>
                    <a:r>
                      <a:rPr kumimoji="1" lang="ko-KR" altLang="en-US" sz="13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KoPubWorldDotum_Pro Medium" pitchFamily="2" charset="-127"/>
                      </a:rPr>
                      <a:t> </a:t>
                    </a:r>
                    <a:endParaRPr kumimoji="1" lang="en-US" altLang="ko-Kore-KR" sz="1300" b="1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endParaRPr>
                  </a:p>
                </p:txBody>
              </p:sp>
            </p:grpSp>
            <p:cxnSp>
              <p:nvCxnSpPr>
                <p:cNvPr id="54" name="직선 화살표 연결선 53">
                  <a:extLst>
                    <a:ext uri="{FF2B5EF4-FFF2-40B4-BE49-F238E27FC236}">
                      <a16:creationId xmlns:a16="http://schemas.microsoft.com/office/drawing/2014/main" id="{236A8007-D738-2A78-F284-78841C3FE5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0646" y="5914845"/>
                  <a:ext cx="488054" cy="0"/>
                </a:xfrm>
                <a:prstGeom prst="straightConnector1">
                  <a:avLst/>
                </a:prstGeom>
                <a:ln w="12700">
                  <a:solidFill>
                    <a:srgbClr val="2F75B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2" name="모서리가 둥근 직사각형 81">
                <a:extLst>
                  <a:ext uri="{FF2B5EF4-FFF2-40B4-BE49-F238E27FC236}">
                    <a16:creationId xmlns:a16="http://schemas.microsoft.com/office/drawing/2014/main" id="{BA758210-3DE9-8EFF-B988-3AA04ECA3B8C}"/>
                  </a:ext>
                </a:extLst>
              </p:cNvPr>
              <p:cNvSpPr/>
              <p:nvPr/>
            </p:nvSpPr>
            <p:spPr>
              <a:xfrm>
                <a:off x="6449351" y="5394371"/>
                <a:ext cx="822629" cy="274509"/>
              </a:xfrm>
              <a:prstGeom prst="roundRect">
                <a:avLst/>
              </a:prstGeom>
              <a:solidFill>
                <a:srgbClr val="9EC3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dirty="0"/>
                  <a:t>그만하기</a:t>
                </a:r>
                <a:endParaRPr kumimoji="1" lang="ko-Kore-KR" altLang="en-US" sz="900" dirty="0"/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CC1408E2-D06F-4363-7D31-11B18F767A6A}"/>
                  </a:ext>
                </a:extLst>
              </p:cNvPr>
              <p:cNvSpPr txBox="1"/>
              <p:nvPr/>
            </p:nvSpPr>
            <p:spPr>
              <a:xfrm>
                <a:off x="6228697" y="1392132"/>
                <a:ext cx="110368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R" altLang="en-US" sz="1000" b="1" dirty="0">
                    <a:solidFill>
                      <a:srgbClr val="2F75B6"/>
                    </a:solidFill>
                  </a:rPr>
                  <a:t>어려운 난이도</a:t>
                </a:r>
                <a:endParaRPr kumimoji="1" lang="ko-Kore-KR" altLang="en-US" sz="1000" b="1" dirty="0">
                  <a:solidFill>
                    <a:srgbClr val="2F75B6"/>
                  </a:solidFill>
                </a:endParaRPr>
              </a:p>
            </p:txBody>
          </p:sp>
        </p:grpSp>
        <p:pic>
          <p:nvPicPr>
            <p:cNvPr id="2050" name="Picture 2" descr="아이쿡 - 다용도 가위 제품 상세정보 | Amway Korea">
              <a:extLst>
                <a:ext uri="{FF2B5EF4-FFF2-40B4-BE49-F238E27FC236}">
                  <a16:creationId xmlns:a16="http://schemas.microsoft.com/office/drawing/2014/main" id="{833A6AE3-19FA-734C-5F35-AEF04E5605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40101" y="2258537"/>
              <a:ext cx="2325083" cy="2128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7" name="그림 86">
              <a:extLst>
                <a:ext uri="{FF2B5EF4-FFF2-40B4-BE49-F238E27FC236}">
                  <a16:creationId xmlns:a16="http://schemas.microsoft.com/office/drawing/2014/main" id="{04EF2C0B-C6AB-1B7A-6710-0762C0F56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075" y="4666835"/>
              <a:ext cx="613054" cy="613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12567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97E95A55-ED2F-D374-4565-F3DE68FE9AF7}"/>
              </a:ext>
            </a:extLst>
          </p:cNvPr>
          <p:cNvSpPr/>
          <p:nvPr/>
        </p:nvSpPr>
        <p:spPr>
          <a:xfrm>
            <a:off x="11245502" y="-7244"/>
            <a:ext cx="946498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6943725-32A4-C29C-AD2B-93D306BBEBCA}"/>
              </a:ext>
            </a:extLst>
          </p:cNvPr>
          <p:cNvSpPr/>
          <p:nvPr/>
        </p:nvSpPr>
        <p:spPr>
          <a:xfrm>
            <a:off x="-13616" y="-7244"/>
            <a:ext cx="946498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437FDAB-3446-DAFD-9059-F641EDFCE477}"/>
              </a:ext>
            </a:extLst>
          </p:cNvPr>
          <p:cNvGrpSpPr/>
          <p:nvPr/>
        </p:nvGrpSpPr>
        <p:grpSpPr>
          <a:xfrm>
            <a:off x="-296857" y="447309"/>
            <a:ext cx="3073252" cy="6086797"/>
            <a:chOff x="2418294" y="458532"/>
            <a:chExt cx="3073252" cy="608679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2B24C0B-6340-3082-8849-F7C61E5115D2}"/>
                </a:ext>
              </a:extLst>
            </p:cNvPr>
            <p:cNvGrpSpPr/>
            <p:nvPr/>
          </p:nvGrpSpPr>
          <p:grpSpPr>
            <a:xfrm>
              <a:off x="2418294" y="458532"/>
              <a:ext cx="3073252" cy="6086797"/>
              <a:chOff x="2418294" y="458532"/>
              <a:chExt cx="3073252" cy="6086797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776BFA15-FBBD-0BC7-6CE7-293DA4880ED3}"/>
                  </a:ext>
                </a:extLst>
              </p:cNvPr>
              <p:cNvGrpSpPr/>
              <p:nvPr/>
            </p:nvGrpSpPr>
            <p:grpSpPr>
              <a:xfrm>
                <a:off x="2418294" y="458532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10" name="그룹 9">
                  <a:extLst>
                    <a:ext uri="{FF2B5EF4-FFF2-40B4-BE49-F238E27FC236}">
                      <a16:creationId xmlns:a16="http://schemas.microsoft.com/office/drawing/2014/main" id="{ABB37ACF-5D10-E482-959A-34E3F84B31F7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25" name="그룹 24">
                    <a:extLst>
                      <a:ext uri="{FF2B5EF4-FFF2-40B4-BE49-F238E27FC236}">
                        <a16:creationId xmlns:a16="http://schemas.microsoft.com/office/drawing/2014/main" id="{9409D38F-EB1D-6569-C7F5-2D1150746E17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31" name="모서리가 둥근 직사각형 30">
                      <a:extLst>
                        <a:ext uri="{FF2B5EF4-FFF2-40B4-BE49-F238E27FC236}">
                          <a16:creationId xmlns:a16="http://schemas.microsoft.com/office/drawing/2014/main" id="{13185CF9-1050-70BF-B6FA-E588AE9E82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2" name="그래픽 31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DE8616D1-C6D1-1FA6-4D47-5BE24CF3194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3" name="직사각형 32">
                      <a:extLst>
                        <a:ext uri="{FF2B5EF4-FFF2-40B4-BE49-F238E27FC236}">
                          <a16:creationId xmlns:a16="http://schemas.microsoft.com/office/drawing/2014/main" id="{8248CB9B-A333-7402-0611-1411E4E728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34" name="그래픽 33" descr="태그 단색으로 채워진">
                      <a:extLst>
                        <a:ext uri="{FF2B5EF4-FFF2-40B4-BE49-F238E27FC236}">
                          <a16:creationId xmlns:a16="http://schemas.microsoft.com/office/drawing/2014/main" id="{414E0A0F-0058-6467-AF86-A2783491E1C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5" name="TextBox 34">
                      <a:extLst>
                        <a:ext uri="{FF2B5EF4-FFF2-40B4-BE49-F238E27FC236}">
                          <a16:creationId xmlns:a16="http://schemas.microsoft.com/office/drawing/2014/main" id="{4B8CAD2A-E755-B32E-BB64-3157BFF9C02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" name="TextBox 35">
                      <a:extLst>
                        <a:ext uri="{FF2B5EF4-FFF2-40B4-BE49-F238E27FC236}">
                          <a16:creationId xmlns:a16="http://schemas.microsoft.com/office/drawing/2014/main" id="{C5996BE2-4BAB-4306-E774-01A5296E88B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37" name="모서리가 둥근 직사각형 36">
                      <a:extLst>
                        <a:ext uri="{FF2B5EF4-FFF2-40B4-BE49-F238E27FC236}">
                          <a16:creationId xmlns:a16="http://schemas.microsoft.com/office/drawing/2014/main" id="{794172FE-5A7C-9482-423D-0259F7906E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8" name="그림 37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9D725894-E612-8697-81EE-4608511F9B6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3C4026DA-1146-A11B-4DF4-EEA279CFAB04}"/>
                      </a:ext>
                    </a:extLst>
                  </p:cNvPr>
                  <p:cNvSpPr txBox="1"/>
                  <p:nvPr/>
                </p:nvSpPr>
                <p:spPr>
                  <a:xfrm>
                    <a:off x="3278714" y="1382322"/>
                    <a:ext cx="482444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뉴스</a:t>
                    </a:r>
                    <a:endParaRPr kumimoji="1" lang="ko-Kore-KR" altLang="en-US" sz="900" dirty="0"/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266A6B61-512F-5665-4A8F-609158988618}"/>
                      </a:ext>
                    </a:extLst>
                  </p:cNvPr>
                  <p:cNvSpPr txBox="1"/>
                  <p:nvPr/>
                </p:nvSpPr>
                <p:spPr>
                  <a:xfrm>
                    <a:off x="2810749" y="1382322"/>
                    <a:ext cx="349630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9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59F1EB86-61A4-E8CF-103B-6E33AB7C2A8B}"/>
                      </a:ext>
                    </a:extLst>
                  </p:cNvPr>
                  <p:cNvSpPr txBox="1"/>
                  <p:nvPr/>
                </p:nvSpPr>
                <p:spPr>
                  <a:xfrm>
                    <a:off x="3835532" y="1382322"/>
                    <a:ext cx="542331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서비스</a:t>
                    </a:r>
                    <a:endParaRPr kumimoji="1" lang="ko-Kore-KR" altLang="en-US" sz="900" dirty="0"/>
                  </a:p>
                </p:txBody>
              </p:sp>
              <p:cxnSp>
                <p:nvCxnSpPr>
                  <p:cNvPr id="29" name="직선 화살표 연결선 28">
                    <a:extLst>
                      <a:ext uri="{FF2B5EF4-FFF2-40B4-BE49-F238E27FC236}">
                        <a16:creationId xmlns:a16="http://schemas.microsoft.com/office/drawing/2014/main" id="{44B649CC-03EE-1383-393D-B98BFEE1164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12083" y="1613154"/>
                    <a:ext cx="488054" cy="0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C0501F0-AEF4-7C60-A48E-21F31C2C7CFA}"/>
                      </a:ext>
                    </a:extLst>
                  </p:cNvPr>
                  <p:cNvSpPr txBox="1"/>
                  <p:nvPr/>
                </p:nvSpPr>
                <p:spPr>
                  <a:xfrm>
                    <a:off x="4463721" y="1386466"/>
                    <a:ext cx="783053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마이페이지</a:t>
                    </a:r>
                    <a:endParaRPr kumimoji="1" lang="ko-Kore-KR" altLang="en-US" sz="900" dirty="0"/>
                  </a:p>
                </p:txBody>
              </p:sp>
            </p:grpSp>
            <p:pic>
              <p:nvPicPr>
                <p:cNvPr id="11" name="그래픽 10" descr="사용자 단색으로 채워진">
                  <a:extLst>
                    <a:ext uri="{FF2B5EF4-FFF2-40B4-BE49-F238E27FC236}">
                      <a16:creationId xmlns:a16="http://schemas.microsoft.com/office/drawing/2014/main" id="{0F3FC0FB-311E-3FA4-E9F7-F05562A6D4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2" name="그래픽 11" descr="체크리스트 단색으로 채워진">
                  <a:extLst>
                    <a:ext uri="{FF2B5EF4-FFF2-40B4-BE49-F238E27FC236}">
                      <a16:creationId xmlns:a16="http://schemas.microsoft.com/office/drawing/2014/main" id="{D069E312-8A41-86A1-F86B-BD137C31A8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3" name="그래픽 12" descr="돋보기 단색으로 채워진">
                  <a:extLst>
                    <a:ext uri="{FF2B5EF4-FFF2-40B4-BE49-F238E27FC236}">
                      <a16:creationId xmlns:a16="http://schemas.microsoft.com/office/drawing/2014/main" id="{078B657B-A933-87E9-7571-B77F263776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4" name="그래픽 13" descr="주택 단색으로 채워진">
                  <a:extLst>
                    <a:ext uri="{FF2B5EF4-FFF2-40B4-BE49-F238E27FC236}">
                      <a16:creationId xmlns:a16="http://schemas.microsoft.com/office/drawing/2014/main" id="{9F22E50D-D021-A429-43C8-77E1F4A8BB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EDCDD94B-D2B1-7622-D4F2-015D311F5998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216A2CF-F7B5-F379-FD63-080FC0362FC0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F060942-E006-4D75-D698-7B39A7E4E3EC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2A5BFEF-458A-13F9-4167-DCEDF931EA7C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pic>
              <p:nvPicPr>
                <p:cNvPr id="19" name="Picture 2" descr="반려동물 분양 중이거나 잘 몰라서 걱정되는 분들을 위한 가장 궁금한 내용들을 정리했습니다(^^)">
                  <a:extLst>
                    <a:ext uri="{FF2B5EF4-FFF2-40B4-BE49-F238E27FC236}">
                      <a16:creationId xmlns:a16="http://schemas.microsoft.com/office/drawing/2014/main" id="{C8325CED-80C9-2CE4-D47B-5DE6E2441A2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87258" y="2131143"/>
                  <a:ext cx="2512319" cy="174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447CAE5B-B3DE-B7CB-F7E3-C31F61765981}"/>
                    </a:ext>
                  </a:extLst>
                </p:cNvPr>
                <p:cNvSpPr txBox="1"/>
                <p:nvPr/>
              </p:nvSpPr>
              <p:spPr>
                <a:xfrm>
                  <a:off x="2672813" y="1770126"/>
                  <a:ext cx="2524417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어느 것이 강아지인가요</a:t>
                  </a:r>
                  <a:r>
                    <a:rPr kumimoji="1" lang="en-US" altLang="ko-KR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?</a:t>
                  </a:r>
                  <a:endParaRPr kumimoji="1" lang="en-US" altLang="ko-Kore-KR" sz="14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  <a:p>
                  <a:r>
                    <a:rPr kumimoji="1" lang="ko-Kore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간단하고</a:t>
                  </a:r>
                  <a:r>
                    <a:rPr kumimoji="1" lang="ko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 재미있게 수익 창출하기</a:t>
                  </a:r>
                  <a:endParaRPr kumimoji="1" lang="ko-Kore-KR" altLang="en-US" sz="9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8B3E9BF-FC06-C9BD-E249-F66CD0A78897}"/>
                    </a:ext>
                  </a:extLst>
                </p:cNvPr>
                <p:cNvSpPr txBox="1"/>
                <p:nvPr/>
              </p:nvSpPr>
              <p:spPr>
                <a:xfrm>
                  <a:off x="2655084" y="4129246"/>
                  <a:ext cx="169728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100" dirty="0"/>
                    <a:t>분류</a:t>
                  </a:r>
                  <a:r>
                    <a:rPr kumimoji="1" lang="ko-KR" altLang="en-US" sz="1100" dirty="0"/>
                    <a:t> 카테고리</a:t>
                  </a:r>
                  <a:endParaRPr kumimoji="1" lang="ko-Kore-KR" altLang="en-US" sz="1100" dirty="0"/>
                </a:p>
              </p:txBody>
            </p:sp>
            <p:pic>
              <p:nvPicPr>
                <p:cNvPr id="22" name="Picture 4" descr="강아지 고양이 합사! 사이좋게 키우는 방법은? – 비마이펫 라이프">
                  <a:extLst>
                    <a:ext uri="{FF2B5EF4-FFF2-40B4-BE49-F238E27FC236}">
                      <a16:creationId xmlns:a16="http://schemas.microsoft.com/office/drawing/2014/main" id="{4469D3F7-10DE-B4B8-AD10-89BED35F733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42713" y="4402252"/>
                  <a:ext cx="1440533" cy="956665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" name="Picture 10" descr="암 치료 중 및 치료 후에 먹으면 좋은 12가지 과일 &lt; 암을 이기는 식탁 &lt; 암과 생활 &lt; 기사본문 - 암스쿨">
                  <a:extLst>
                    <a:ext uri="{FF2B5EF4-FFF2-40B4-BE49-F238E27FC236}">
                      <a16:creationId xmlns:a16="http://schemas.microsoft.com/office/drawing/2014/main" id="{34908015-8971-E85C-7D73-93172DF7C3B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8898"/>
                <a:stretch/>
              </p:blipFill>
              <p:spPr bwMode="auto">
                <a:xfrm>
                  <a:off x="4400443" y="4396802"/>
                  <a:ext cx="870246" cy="9542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8FA50ACC-B79A-F9DF-990B-E7304ED76D6E}"/>
                    </a:ext>
                  </a:extLst>
                </p:cNvPr>
                <p:cNvSpPr/>
                <p:nvPr/>
              </p:nvSpPr>
              <p:spPr>
                <a:xfrm>
                  <a:off x="4281995" y="3490253"/>
                  <a:ext cx="915235" cy="284380"/>
                </a:xfrm>
                <a:prstGeom prst="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ore-KR" altLang="en-US" sz="800" dirty="0"/>
                    <a:t>지금</a:t>
                  </a:r>
                  <a:r>
                    <a:rPr kumimoji="1" lang="ko-KR" altLang="en-US" sz="800" dirty="0"/>
                    <a:t> 시작하기</a:t>
                  </a:r>
                  <a:endParaRPr kumimoji="1" lang="ko-Kore-KR" altLang="en-US" sz="800" dirty="0"/>
                </a:p>
              </p:txBody>
            </p:sp>
          </p:grp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314A4DF8-3FCF-1B88-3B7F-61E040DBD8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6270" y="5909951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5DF75F-E2EA-306F-C376-71761853E196}"/>
                </a:ext>
              </a:extLst>
            </p:cNvPr>
            <p:cNvSpPr txBox="1"/>
            <p:nvPr/>
          </p:nvSpPr>
          <p:spPr>
            <a:xfrm>
              <a:off x="2692186" y="5382703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동물</a:t>
              </a:r>
              <a:endParaRPr kumimoji="1" lang="ko-Kore-KR" altLang="en-US" sz="8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157161-F3F5-C245-7A2C-FF8C0DDA5C72}"/>
                </a:ext>
              </a:extLst>
            </p:cNvPr>
            <p:cNvSpPr txBox="1"/>
            <p:nvPr/>
          </p:nvSpPr>
          <p:spPr>
            <a:xfrm>
              <a:off x="4340612" y="5381540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과일</a:t>
              </a:r>
              <a:endParaRPr kumimoji="1" lang="ko-Kore-KR" altLang="en-US" sz="800" dirty="0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D47A2A98-8AE2-4163-B63D-53E75723F3A6}"/>
              </a:ext>
            </a:extLst>
          </p:cNvPr>
          <p:cNvGrpSpPr/>
          <p:nvPr/>
        </p:nvGrpSpPr>
        <p:grpSpPr>
          <a:xfrm>
            <a:off x="9383527" y="447309"/>
            <a:ext cx="3073252" cy="6086797"/>
            <a:chOff x="7241185" y="538082"/>
            <a:chExt cx="3073252" cy="6086797"/>
          </a:xfrm>
        </p:grpSpPr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6DA82D5A-4F71-A7C6-2432-987C5C19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7408315" y="695616"/>
              <a:ext cx="2775704" cy="5929263"/>
            </a:xfrm>
            <a:prstGeom prst="rect">
              <a:avLst/>
            </a:prstGeom>
          </p:spPr>
        </p:pic>
        <p:pic>
          <p:nvPicPr>
            <p:cNvPr id="39" name="그림 38" descr="텍스트, 모니터, 실내, 휴대폰이(가) 표시된 사진&#10;&#10;자동 생성된 설명">
              <a:extLst>
                <a:ext uri="{FF2B5EF4-FFF2-40B4-BE49-F238E27FC236}">
                  <a16:creationId xmlns:a16="http://schemas.microsoft.com/office/drawing/2014/main" id="{A613D144-9249-458C-6AAB-7C65DE580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1185" y="538082"/>
              <a:ext cx="3073252" cy="6086797"/>
            </a:xfrm>
            <a:prstGeom prst="rect">
              <a:avLst/>
            </a:prstGeom>
          </p:spPr>
        </p:pic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08B7EBB4-F23A-EEA4-2377-755F12611F68}"/>
              </a:ext>
            </a:extLst>
          </p:cNvPr>
          <p:cNvSpPr txBox="1"/>
          <p:nvPr/>
        </p:nvSpPr>
        <p:spPr>
          <a:xfrm>
            <a:off x="3683339" y="995962"/>
            <a:ext cx="4852765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ko-KR" altLang="en-US" sz="2800" dirty="0" err="1">
                <a:solidFill>
                  <a:srgbClr val="2F75B6"/>
                </a:solidFill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뭐시당가</a:t>
            </a:r>
            <a:r>
              <a:rPr kumimoji="1" lang="ko-KR" altLang="en-US" sz="2800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sz="2800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vs </a:t>
            </a:r>
            <a:r>
              <a:rPr kumimoji="1" lang="ko-KR" altLang="en-US" sz="2800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크라우드웍스</a:t>
            </a:r>
            <a:endParaRPr kumimoji="1" lang="en-US" altLang="ko-KR" sz="2800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</p:txBody>
      </p:sp>
      <p:graphicFrame>
        <p:nvGraphicFramePr>
          <p:cNvPr id="59" name="표 3">
            <a:extLst>
              <a:ext uri="{FF2B5EF4-FFF2-40B4-BE49-F238E27FC236}">
                <a16:creationId xmlns:a16="http://schemas.microsoft.com/office/drawing/2014/main" id="{459AFD95-A273-B9CC-6A69-6405F0DACD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462974"/>
              </p:ext>
            </p:extLst>
          </p:nvPr>
        </p:nvGraphicFramePr>
        <p:xfrm>
          <a:off x="3834262" y="1694504"/>
          <a:ext cx="4550917" cy="43373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810">
                  <a:extLst>
                    <a:ext uri="{9D8B030D-6E8A-4147-A177-3AD203B41FA5}">
                      <a16:colId xmlns:a16="http://schemas.microsoft.com/office/drawing/2014/main" val="4178199515"/>
                    </a:ext>
                  </a:extLst>
                </a:gridCol>
                <a:gridCol w="1013297">
                  <a:extLst>
                    <a:ext uri="{9D8B030D-6E8A-4147-A177-3AD203B41FA5}">
                      <a16:colId xmlns:a16="http://schemas.microsoft.com/office/drawing/2014/main" val="3594005143"/>
                    </a:ext>
                  </a:extLst>
                </a:gridCol>
                <a:gridCol w="1768810">
                  <a:extLst>
                    <a:ext uri="{9D8B030D-6E8A-4147-A177-3AD203B41FA5}">
                      <a16:colId xmlns:a16="http://schemas.microsoft.com/office/drawing/2014/main" val="350460578"/>
                    </a:ext>
                  </a:extLst>
                </a:gridCol>
              </a:tblGrid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232323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435345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1255910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343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45345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7823116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23432423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8878717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324234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6709416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9262669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kern="1200" spc="-5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r>
                        <a:rPr lang="en-US" altLang="ko-KR" sz="1500" kern="1200" spc="-5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1</a:t>
                      </a:r>
                      <a:endParaRPr lang="ko-KR" altLang="en-US" sz="1500" kern="1200" spc="-5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392593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234243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r>
                        <a:rPr lang="en-US" altLang="ko-KR" sz="150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2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6263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79208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25B6386-8FD5-4AB1-345A-F44DB4F23C61}"/>
              </a:ext>
            </a:extLst>
          </p:cNvPr>
          <p:cNvSpPr/>
          <p:nvPr/>
        </p:nvSpPr>
        <p:spPr>
          <a:xfrm>
            <a:off x="4954772" y="-19136"/>
            <a:ext cx="7237228" cy="68843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6943725-32A4-C29C-AD2B-93D306BBEBCA}"/>
              </a:ext>
            </a:extLst>
          </p:cNvPr>
          <p:cNvSpPr/>
          <p:nvPr/>
        </p:nvSpPr>
        <p:spPr>
          <a:xfrm>
            <a:off x="0" y="0"/>
            <a:ext cx="563526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437FDAB-3446-DAFD-9059-F641EDFCE477}"/>
              </a:ext>
            </a:extLst>
          </p:cNvPr>
          <p:cNvGrpSpPr/>
          <p:nvPr/>
        </p:nvGrpSpPr>
        <p:grpSpPr>
          <a:xfrm>
            <a:off x="5571883" y="-3241576"/>
            <a:ext cx="3073252" cy="6086797"/>
            <a:chOff x="2418294" y="458532"/>
            <a:chExt cx="3073252" cy="608679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2B24C0B-6340-3082-8849-F7C61E5115D2}"/>
                </a:ext>
              </a:extLst>
            </p:cNvPr>
            <p:cNvGrpSpPr/>
            <p:nvPr/>
          </p:nvGrpSpPr>
          <p:grpSpPr>
            <a:xfrm>
              <a:off x="2418294" y="458532"/>
              <a:ext cx="3073252" cy="6086797"/>
              <a:chOff x="2418294" y="458532"/>
              <a:chExt cx="3073252" cy="6086797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776BFA15-FBBD-0BC7-6CE7-293DA4880ED3}"/>
                  </a:ext>
                </a:extLst>
              </p:cNvPr>
              <p:cNvGrpSpPr/>
              <p:nvPr/>
            </p:nvGrpSpPr>
            <p:grpSpPr>
              <a:xfrm>
                <a:off x="2418294" y="458532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10" name="그룹 9">
                  <a:extLst>
                    <a:ext uri="{FF2B5EF4-FFF2-40B4-BE49-F238E27FC236}">
                      <a16:creationId xmlns:a16="http://schemas.microsoft.com/office/drawing/2014/main" id="{ABB37ACF-5D10-E482-959A-34E3F84B31F7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25" name="그룹 24">
                    <a:extLst>
                      <a:ext uri="{FF2B5EF4-FFF2-40B4-BE49-F238E27FC236}">
                        <a16:creationId xmlns:a16="http://schemas.microsoft.com/office/drawing/2014/main" id="{9409D38F-EB1D-6569-C7F5-2D1150746E17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31" name="모서리가 둥근 직사각형 30">
                      <a:extLst>
                        <a:ext uri="{FF2B5EF4-FFF2-40B4-BE49-F238E27FC236}">
                          <a16:creationId xmlns:a16="http://schemas.microsoft.com/office/drawing/2014/main" id="{13185CF9-1050-70BF-B6FA-E588AE9E82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2" name="그래픽 31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DE8616D1-C6D1-1FA6-4D47-5BE24CF3194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3" name="직사각형 32">
                      <a:extLst>
                        <a:ext uri="{FF2B5EF4-FFF2-40B4-BE49-F238E27FC236}">
                          <a16:creationId xmlns:a16="http://schemas.microsoft.com/office/drawing/2014/main" id="{8248CB9B-A333-7402-0611-1411E4E728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34" name="그래픽 33" descr="태그 단색으로 채워진">
                      <a:extLst>
                        <a:ext uri="{FF2B5EF4-FFF2-40B4-BE49-F238E27FC236}">
                          <a16:creationId xmlns:a16="http://schemas.microsoft.com/office/drawing/2014/main" id="{414E0A0F-0058-6467-AF86-A2783491E1C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5" name="TextBox 34">
                      <a:extLst>
                        <a:ext uri="{FF2B5EF4-FFF2-40B4-BE49-F238E27FC236}">
                          <a16:creationId xmlns:a16="http://schemas.microsoft.com/office/drawing/2014/main" id="{4B8CAD2A-E755-B32E-BB64-3157BFF9C02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" name="TextBox 35">
                      <a:extLst>
                        <a:ext uri="{FF2B5EF4-FFF2-40B4-BE49-F238E27FC236}">
                          <a16:creationId xmlns:a16="http://schemas.microsoft.com/office/drawing/2014/main" id="{C5996BE2-4BAB-4306-E774-01A5296E88B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37" name="모서리가 둥근 직사각형 36">
                      <a:extLst>
                        <a:ext uri="{FF2B5EF4-FFF2-40B4-BE49-F238E27FC236}">
                          <a16:creationId xmlns:a16="http://schemas.microsoft.com/office/drawing/2014/main" id="{794172FE-5A7C-9482-423D-0259F7906E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8" name="그림 37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9D725894-E612-8697-81EE-4608511F9B6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3C4026DA-1146-A11B-4DF4-EEA279CFAB04}"/>
                      </a:ext>
                    </a:extLst>
                  </p:cNvPr>
                  <p:cNvSpPr txBox="1"/>
                  <p:nvPr/>
                </p:nvSpPr>
                <p:spPr>
                  <a:xfrm>
                    <a:off x="3278714" y="1382322"/>
                    <a:ext cx="482444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뉴스</a:t>
                    </a:r>
                    <a:endParaRPr kumimoji="1" lang="ko-Kore-KR" altLang="en-US" sz="900" dirty="0"/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266A6B61-512F-5665-4A8F-609158988618}"/>
                      </a:ext>
                    </a:extLst>
                  </p:cNvPr>
                  <p:cNvSpPr txBox="1"/>
                  <p:nvPr/>
                </p:nvSpPr>
                <p:spPr>
                  <a:xfrm>
                    <a:off x="2810749" y="1382322"/>
                    <a:ext cx="349630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9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59F1EB86-61A4-E8CF-103B-6E33AB7C2A8B}"/>
                      </a:ext>
                    </a:extLst>
                  </p:cNvPr>
                  <p:cNvSpPr txBox="1"/>
                  <p:nvPr/>
                </p:nvSpPr>
                <p:spPr>
                  <a:xfrm>
                    <a:off x="3835532" y="1382322"/>
                    <a:ext cx="542331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서비스</a:t>
                    </a:r>
                    <a:endParaRPr kumimoji="1" lang="ko-Kore-KR" altLang="en-US" sz="900" dirty="0"/>
                  </a:p>
                </p:txBody>
              </p:sp>
              <p:cxnSp>
                <p:nvCxnSpPr>
                  <p:cNvPr id="29" name="직선 화살표 연결선 28">
                    <a:extLst>
                      <a:ext uri="{FF2B5EF4-FFF2-40B4-BE49-F238E27FC236}">
                        <a16:creationId xmlns:a16="http://schemas.microsoft.com/office/drawing/2014/main" id="{44B649CC-03EE-1383-393D-B98BFEE1164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12083" y="1613154"/>
                    <a:ext cx="488054" cy="0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C0501F0-AEF4-7C60-A48E-21F31C2C7CFA}"/>
                      </a:ext>
                    </a:extLst>
                  </p:cNvPr>
                  <p:cNvSpPr txBox="1"/>
                  <p:nvPr/>
                </p:nvSpPr>
                <p:spPr>
                  <a:xfrm>
                    <a:off x="4463721" y="1386466"/>
                    <a:ext cx="783053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마이페이지</a:t>
                    </a:r>
                    <a:endParaRPr kumimoji="1" lang="ko-Kore-KR" altLang="en-US" sz="900" dirty="0"/>
                  </a:p>
                </p:txBody>
              </p:sp>
            </p:grpSp>
            <p:pic>
              <p:nvPicPr>
                <p:cNvPr id="11" name="그래픽 10" descr="사용자 단색으로 채워진">
                  <a:extLst>
                    <a:ext uri="{FF2B5EF4-FFF2-40B4-BE49-F238E27FC236}">
                      <a16:creationId xmlns:a16="http://schemas.microsoft.com/office/drawing/2014/main" id="{0F3FC0FB-311E-3FA4-E9F7-F05562A6D4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2" name="그래픽 11" descr="체크리스트 단색으로 채워진">
                  <a:extLst>
                    <a:ext uri="{FF2B5EF4-FFF2-40B4-BE49-F238E27FC236}">
                      <a16:creationId xmlns:a16="http://schemas.microsoft.com/office/drawing/2014/main" id="{D069E312-8A41-86A1-F86B-BD137C31A8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3" name="그래픽 12" descr="돋보기 단색으로 채워진">
                  <a:extLst>
                    <a:ext uri="{FF2B5EF4-FFF2-40B4-BE49-F238E27FC236}">
                      <a16:creationId xmlns:a16="http://schemas.microsoft.com/office/drawing/2014/main" id="{078B657B-A933-87E9-7571-B77F263776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4" name="그래픽 13" descr="주택 단색으로 채워진">
                  <a:extLst>
                    <a:ext uri="{FF2B5EF4-FFF2-40B4-BE49-F238E27FC236}">
                      <a16:creationId xmlns:a16="http://schemas.microsoft.com/office/drawing/2014/main" id="{9F22E50D-D021-A429-43C8-77E1F4A8BB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EDCDD94B-D2B1-7622-D4F2-015D311F5998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216A2CF-F7B5-F379-FD63-080FC0362FC0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F060942-E006-4D75-D698-7B39A7E4E3EC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2A5BFEF-458A-13F9-4167-DCEDF931EA7C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pic>
              <p:nvPicPr>
                <p:cNvPr id="19" name="Picture 2" descr="반려동물 분양 중이거나 잘 몰라서 걱정되는 분들을 위한 가장 궁금한 내용들을 정리했습니다(^^)">
                  <a:extLst>
                    <a:ext uri="{FF2B5EF4-FFF2-40B4-BE49-F238E27FC236}">
                      <a16:creationId xmlns:a16="http://schemas.microsoft.com/office/drawing/2014/main" id="{C8325CED-80C9-2CE4-D47B-5DE6E2441A2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87258" y="2131143"/>
                  <a:ext cx="2512319" cy="174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447CAE5B-B3DE-B7CB-F7E3-C31F61765981}"/>
                    </a:ext>
                  </a:extLst>
                </p:cNvPr>
                <p:cNvSpPr txBox="1"/>
                <p:nvPr/>
              </p:nvSpPr>
              <p:spPr>
                <a:xfrm>
                  <a:off x="2672813" y="1770126"/>
                  <a:ext cx="2524417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어느 것이 강아지인가요</a:t>
                  </a:r>
                  <a:r>
                    <a:rPr kumimoji="1" lang="en-US" altLang="ko-KR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?</a:t>
                  </a:r>
                  <a:endParaRPr kumimoji="1" lang="en-US" altLang="ko-Kore-KR" sz="14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  <a:p>
                  <a:r>
                    <a:rPr kumimoji="1" lang="ko-Kore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간단하고</a:t>
                  </a:r>
                  <a:r>
                    <a:rPr kumimoji="1" lang="ko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 재미있게 수익 창출하기</a:t>
                  </a:r>
                  <a:endParaRPr kumimoji="1" lang="ko-Kore-KR" altLang="en-US" sz="9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8B3E9BF-FC06-C9BD-E249-F66CD0A78897}"/>
                    </a:ext>
                  </a:extLst>
                </p:cNvPr>
                <p:cNvSpPr txBox="1"/>
                <p:nvPr/>
              </p:nvSpPr>
              <p:spPr>
                <a:xfrm>
                  <a:off x="2655084" y="4129246"/>
                  <a:ext cx="169728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100" dirty="0"/>
                    <a:t>분류</a:t>
                  </a:r>
                  <a:r>
                    <a:rPr kumimoji="1" lang="ko-KR" altLang="en-US" sz="1100" dirty="0"/>
                    <a:t> 카테고리</a:t>
                  </a:r>
                  <a:endParaRPr kumimoji="1" lang="ko-Kore-KR" altLang="en-US" sz="1100" dirty="0"/>
                </a:p>
              </p:txBody>
            </p:sp>
            <p:pic>
              <p:nvPicPr>
                <p:cNvPr id="22" name="Picture 4" descr="강아지 고양이 합사! 사이좋게 키우는 방법은? – 비마이펫 라이프">
                  <a:extLst>
                    <a:ext uri="{FF2B5EF4-FFF2-40B4-BE49-F238E27FC236}">
                      <a16:creationId xmlns:a16="http://schemas.microsoft.com/office/drawing/2014/main" id="{4469D3F7-10DE-B4B8-AD10-89BED35F733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42713" y="4402252"/>
                  <a:ext cx="1440533" cy="956665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" name="Picture 10" descr="암 치료 중 및 치료 후에 먹으면 좋은 12가지 과일 &lt; 암을 이기는 식탁 &lt; 암과 생활 &lt; 기사본문 - 암스쿨">
                  <a:extLst>
                    <a:ext uri="{FF2B5EF4-FFF2-40B4-BE49-F238E27FC236}">
                      <a16:creationId xmlns:a16="http://schemas.microsoft.com/office/drawing/2014/main" id="{34908015-8971-E85C-7D73-93172DF7C3B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8898"/>
                <a:stretch/>
              </p:blipFill>
              <p:spPr bwMode="auto">
                <a:xfrm>
                  <a:off x="4400443" y="4396802"/>
                  <a:ext cx="870246" cy="9542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8FA50ACC-B79A-F9DF-990B-E7304ED76D6E}"/>
                    </a:ext>
                  </a:extLst>
                </p:cNvPr>
                <p:cNvSpPr/>
                <p:nvPr/>
              </p:nvSpPr>
              <p:spPr>
                <a:xfrm>
                  <a:off x="4281995" y="3490253"/>
                  <a:ext cx="915235" cy="284380"/>
                </a:xfrm>
                <a:prstGeom prst="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ore-KR" altLang="en-US" sz="800" dirty="0"/>
                    <a:t>지금</a:t>
                  </a:r>
                  <a:r>
                    <a:rPr kumimoji="1" lang="ko-KR" altLang="en-US" sz="800" dirty="0"/>
                    <a:t> 시작하기</a:t>
                  </a:r>
                  <a:endParaRPr kumimoji="1" lang="ko-Kore-KR" altLang="en-US" sz="800" dirty="0"/>
                </a:p>
              </p:txBody>
            </p:sp>
          </p:grp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314A4DF8-3FCF-1B88-3B7F-61E040DBD8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6270" y="5909951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5DF75F-E2EA-306F-C376-71761853E196}"/>
                </a:ext>
              </a:extLst>
            </p:cNvPr>
            <p:cNvSpPr txBox="1"/>
            <p:nvPr/>
          </p:nvSpPr>
          <p:spPr>
            <a:xfrm>
              <a:off x="2692186" y="5382703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동물</a:t>
              </a:r>
              <a:endParaRPr kumimoji="1" lang="ko-Kore-KR" altLang="en-US" sz="8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157161-F3F5-C245-7A2C-FF8C0DDA5C72}"/>
                </a:ext>
              </a:extLst>
            </p:cNvPr>
            <p:cNvSpPr txBox="1"/>
            <p:nvPr/>
          </p:nvSpPr>
          <p:spPr>
            <a:xfrm>
              <a:off x="4340612" y="5381540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과일</a:t>
              </a:r>
              <a:endParaRPr kumimoji="1" lang="ko-Kore-KR" altLang="en-US" sz="8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FB6072-9342-4C5B-CF7D-E5EE117856FC}"/>
              </a:ext>
            </a:extLst>
          </p:cNvPr>
          <p:cNvGrpSpPr/>
          <p:nvPr/>
        </p:nvGrpSpPr>
        <p:grpSpPr>
          <a:xfrm>
            <a:off x="8919640" y="-4054158"/>
            <a:ext cx="3073252" cy="6086797"/>
            <a:chOff x="4562695" y="463426"/>
            <a:chExt cx="3073252" cy="6086797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3B4C37F1-B183-1FA7-9FD6-575562759E13}"/>
                </a:ext>
              </a:extLst>
            </p:cNvPr>
            <p:cNvGrpSpPr/>
            <p:nvPr/>
          </p:nvGrpSpPr>
          <p:grpSpPr>
            <a:xfrm>
              <a:off x="4562695" y="463426"/>
              <a:ext cx="3073252" cy="6086797"/>
              <a:chOff x="1032670" y="463426"/>
              <a:chExt cx="3073252" cy="6086797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B4628AC7-BE9F-6659-C0C5-69BD4E38683E}"/>
                  </a:ext>
                </a:extLst>
              </p:cNvPr>
              <p:cNvGrpSpPr/>
              <p:nvPr/>
            </p:nvGrpSpPr>
            <p:grpSpPr>
              <a:xfrm>
                <a:off x="1032670" y="463426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52" name="그룹 51">
                  <a:extLst>
                    <a:ext uri="{FF2B5EF4-FFF2-40B4-BE49-F238E27FC236}">
                      <a16:creationId xmlns:a16="http://schemas.microsoft.com/office/drawing/2014/main" id="{82E814CF-11FC-36A4-6829-38A9A4681624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64" name="그룹 63">
                    <a:extLst>
                      <a:ext uri="{FF2B5EF4-FFF2-40B4-BE49-F238E27FC236}">
                        <a16:creationId xmlns:a16="http://schemas.microsoft.com/office/drawing/2014/main" id="{AC60A096-A130-E37C-B469-F50078FBBC66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67" name="모서리가 둥근 직사각형 66">
                      <a:extLst>
                        <a:ext uri="{FF2B5EF4-FFF2-40B4-BE49-F238E27FC236}">
                          <a16:creationId xmlns:a16="http://schemas.microsoft.com/office/drawing/2014/main" id="{5D516727-08B2-2DB6-4862-EE0216B13C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68" name="그래픽 67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5212B02D-FE0C-494D-5990-C91F19EF554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69" name="직사각형 68">
                      <a:extLst>
                        <a:ext uri="{FF2B5EF4-FFF2-40B4-BE49-F238E27FC236}">
                          <a16:creationId xmlns:a16="http://schemas.microsoft.com/office/drawing/2014/main" id="{49C471D1-C8A7-0C10-00E8-02FE748077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70" name="그래픽 69" descr="태그 단색으로 채워진">
                      <a:extLst>
                        <a:ext uri="{FF2B5EF4-FFF2-40B4-BE49-F238E27FC236}">
                          <a16:creationId xmlns:a16="http://schemas.microsoft.com/office/drawing/2014/main" id="{92764959-95E1-7310-A31A-185555736B4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71" name="TextBox 70">
                      <a:extLst>
                        <a:ext uri="{FF2B5EF4-FFF2-40B4-BE49-F238E27FC236}">
                          <a16:creationId xmlns:a16="http://schemas.microsoft.com/office/drawing/2014/main" id="{23DE2CAB-0AC6-D42C-CFE6-282C4935B12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72" name="TextBox 71">
                      <a:extLst>
                        <a:ext uri="{FF2B5EF4-FFF2-40B4-BE49-F238E27FC236}">
                          <a16:creationId xmlns:a16="http://schemas.microsoft.com/office/drawing/2014/main" id="{9E451D42-B3C4-8B89-C577-B461486BFDF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73" name="모서리가 둥근 직사각형 72">
                      <a:extLst>
                        <a:ext uri="{FF2B5EF4-FFF2-40B4-BE49-F238E27FC236}">
                          <a16:creationId xmlns:a16="http://schemas.microsoft.com/office/drawing/2014/main" id="{F7BAF48D-6029-8511-AFBF-EC0EC8D4D6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74" name="그림 73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25C02DA7-3ECC-60D2-E29E-306D865EC76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982579D0-86D0-753E-2EE4-A82408A44FC7}"/>
                      </a:ext>
                    </a:extLst>
                  </p:cNvPr>
                  <p:cNvSpPr txBox="1"/>
                  <p:nvPr/>
                </p:nvSpPr>
                <p:spPr>
                  <a:xfrm>
                    <a:off x="2937697" y="1382322"/>
                    <a:ext cx="858244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ko-KR" altLang="en-US" sz="1000" b="1" dirty="0" err="1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쉬운난이도</a:t>
                    </a:r>
                    <a:endParaRPr kumimoji="1" lang="ko-Kore-KR" altLang="en-US" sz="1000" b="1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cxnSp>
                <p:nvCxnSpPr>
                  <p:cNvPr id="66" name="직선 화살표 연결선 65">
                    <a:extLst>
                      <a:ext uri="{FF2B5EF4-FFF2-40B4-BE49-F238E27FC236}">
                        <a16:creationId xmlns:a16="http://schemas.microsoft.com/office/drawing/2014/main" id="{6FF14033-1BE7-D3B0-7F6A-AA5B8267657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765248" y="1660442"/>
                    <a:ext cx="1192953" cy="5877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53" name="그래픽 52" descr="사용자 단색으로 채워진">
                  <a:extLst>
                    <a:ext uri="{FF2B5EF4-FFF2-40B4-BE49-F238E27FC236}">
                      <a16:creationId xmlns:a16="http://schemas.microsoft.com/office/drawing/2014/main" id="{7B1218E1-CB41-993D-2406-E20549A922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54" name="그래픽 53" descr="체크리스트 단색으로 채워진">
                  <a:extLst>
                    <a:ext uri="{FF2B5EF4-FFF2-40B4-BE49-F238E27FC236}">
                      <a16:creationId xmlns:a16="http://schemas.microsoft.com/office/drawing/2014/main" id="{36E9DD58-DE42-DD67-A9B6-8CA37319CB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55" name="그래픽 54" descr="돋보기 단색으로 채워진">
                  <a:extLst>
                    <a:ext uri="{FF2B5EF4-FFF2-40B4-BE49-F238E27FC236}">
                      <a16:creationId xmlns:a16="http://schemas.microsoft.com/office/drawing/2014/main" id="{5B7B8764-7286-D1D5-C8BF-3EA6FE4F76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56" name="그래픽 55" descr="주택 단색으로 채워진">
                  <a:extLst>
                    <a:ext uri="{FF2B5EF4-FFF2-40B4-BE49-F238E27FC236}">
                      <a16:creationId xmlns:a16="http://schemas.microsoft.com/office/drawing/2014/main" id="{7133E8E6-7CB1-F76E-77C6-5F36A68669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71BD8BC8-A603-8682-B6E0-D8A77489C1B7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CCBC80FF-8FB0-C54B-A4C8-2EA6438AB6CE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340A6478-05CA-A0F5-B71A-EEE98A21F170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E96B098E-4965-C9B4-AABD-EC35107476AE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sp>
              <p:nvSpPr>
                <p:cNvPr id="62" name="모서리가 둥근 직사각형 61">
                  <a:extLst>
                    <a:ext uri="{FF2B5EF4-FFF2-40B4-BE49-F238E27FC236}">
                      <a16:creationId xmlns:a16="http://schemas.microsoft.com/office/drawing/2014/main" id="{B21320A1-4563-F156-663A-8167E5DD682C}"/>
                    </a:ext>
                  </a:extLst>
                </p:cNvPr>
                <p:cNvSpPr/>
                <p:nvPr/>
              </p:nvSpPr>
              <p:spPr>
                <a:xfrm>
                  <a:off x="2803245" y="4686486"/>
                  <a:ext cx="1085246" cy="461808"/>
                </a:xfrm>
                <a:prstGeom prst="round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R" altLang="en-US" sz="1600" dirty="0"/>
                    <a:t>강아지</a:t>
                  </a:r>
                  <a:endParaRPr kumimoji="1" lang="ko-Kore-KR" altLang="en-US" sz="900" dirty="0"/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2F33578B-3F36-17E7-E72F-24D1DF621F3E}"/>
                    </a:ext>
                  </a:extLst>
                </p:cNvPr>
                <p:cNvSpPr txBox="1"/>
                <p:nvPr/>
              </p:nvSpPr>
              <p:spPr>
                <a:xfrm>
                  <a:off x="2672813" y="1802025"/>
                  <a:ext cx="2524417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ko-KR" altLang="en-US" sz="1400" b="1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동물의 종류를 맞춰 보세요</a:t>
                  </a:r>
                  <a:r>
                    <a:rPr kumimoji="1" lang="en-US" altLang="ko-KR" sz="1400" b="1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!</a:t>
                  </a:r>
                  <a:endParaRPr kumimoji="1" lang="en-US" altLang="ko-Kore-KR" sz="1400" b="1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</p:grp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622D7CD4-0CB5-F8B5-0720-0B7C646EBE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0646" y="5914845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50" name="Picture 2" descr="곰돌이 컷' 원조, 강아지 '부' 무지개 다리 건넜다 : 반려동물 : 반려동물 : 애니멀피플 : 뉴스 :">
                <a:extLst>
                  <a:ext uri="{FF2B5EF4-FFF2-40B4-BE49-F238E27FC236}">
                    <a16:creationId xmlns:a16="http://schemas.microsoft.com/office/drawing/2014/main" id="{6D16B839-C6DC-529E-45CF-9DC0A5CBF7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30658" y="2157760"/>
                <a:ext cx="2254270" cy="22542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1" name="모서리가 둥근 직사각형 50">
                <a:extLst>
                  <a:ext uri="{FF2B5EF4-FFF2-40B4-BE49-F238E27FC236}">
                    <a16:creationId xmlns:a16="http://schemas.microsoft.com/office/drawing/2014/main" id="{8D6014EF-F3E6-FC34-2DA1-E26C165438DA}"/>
                  </a:ext>
                </a:extLst>
              </p:cNvPr>
              <p:cNvSpPr/>
              <p:nvPr/>
            </p:nvSpPr>
            <p:spPr>
              <a:xfrm>
                <a:off x="2647060" y="4698910"/>
                <a:ext cx="1085246" cy="461808"/>
              </a:xfrm>
              <a:prstGeom prst="roundRect">
                <a:avLst/>
              </a:prstGeom>
              <a:solidFill>
                <a:srgbClr val="2F75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600" dirty="0"/>
                  <a:t>고양이</a:t>
                </a:r>
                <a:endParaRPr kumimoji="1" lang="ko-Kore-KR" altLang="en-US" sz="900" dirty="0"/>
              </a:p>
            </p:txBody>
          </p:sp>
        </p:grpSp>
        <p:sp>
          <p:nvSpPr>
            <p:cNvPr id="46" name="모서리가 둥근 직사각형 45">
              <a:extLst>
                <a:ext uri="{FF2B5EF4-FFF2-40B4-BE49-F238E27FC236}">
                  <a16:creationId xmlns:a16="http://schemas.microsoft.com/office/drawing/2014/main" id="{172728A5-3927-8191-4CF9-FA95C1AEF32E}"/>
                </a:ext>
              </a:extLst>
            </p:cNvPr>
            <p:cNvSpPr/>
            <p:nvPr/>
          </p:nvSpPr>
          <p:spPr>
            <a:xfrm>
              <a:off x="6449351" y="5394371"/>
              <a:ext cx="822629" cy="274509"/>
            </a:xfrm>
            <a:prstGeom prst="roundRect">
              <a:avLst/>
            </a:prstGeom>
            <a:solidFill>
              <a:srgbClr val="9EC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200" dirty="0"/>
                <a:t>그만하기</a:t>
              </a:r>
              <a:endParaRPr kumimoji="1" lang="ko-Kore-KR" altLang="en-US" sz="900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36E94AB-D102-081D-0513-6519AB9C0302}"/>
                </a:ext>
              </a:extLst>
            </p:cNvPr>
            <p:cNvSpPr txBox="1"/>
            <p:nvPr/>
          </p:nvSpPr>
          <p:spPr>
            <a:xfrm>
              <a:off x="6228697" y="1392132"/>
              <a:ext cx="110368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000" b="1" dirty="0"/>
                <a:t>어려운 난이도</a:t>
              </a:r>
              <a:endParaRPr kumimoji="1" lang="ko-Kore-KR" altLang="en-US" sz="1000" b="1" dirty="0"/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2744D48-AB8D-E439-0494-8437D8BA24EF}"/>
              </a:ext>
            </a:extLst>
          </p:cNvPr>
          <p:cNvGrpSpPr/>
          <p:nvPr/>
        </p:nvGrpSpPr>
        <p:grpSpPr>
          <a:xfrm>
            <a:off x="8938385" y="2201205"/>
            <a:ext cx="3073252" cy="6086797"/>
            <a:chOff x="4562695" y="463426"/>
            <a:chExt cx="3073252" cy="6086797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5668C278-DB72-A2D3-C332-E574FD113330}"/>
                </a:ext>
              </a:extLst>
            </p:cNvPr>
            <p:cNvGrpSpPr/>
            <p:nvPr/>
          </p:nvGrpSpPr>
          <p:grpSpPr>
            <a:xfrm>
              <a:off x="4562695" y="463426"/>
              <a:ext cx="3073252" cy="6086797"/>
              <a:chOff x="4562695" y="463426"/>
              <a:chExt cx="3073252" cy="6086797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C65869E2-3E78-EDC3-BFCB-E7F98514C97A}"/>
                  </a:ext>
                </a:extLst>
              </p:cNvPr>
              <p:cNvGrpSpPr/>
              <p:nvPr/>
            </p:nvGrpSpPr>
            <p:grpSpPr>
              <a:xfrm>
                <a:off x="4562695" y="463426"/>
                <a:ext cx="3073252" cy="6086797"/>
                <a:chOff x="1032670" y="463426"/>
                <a:chExt cx="3073252" cy="6086797"/>
              </a:xfrm>
            </p:grpSpPr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AB7FCEBF-2D9D-4645-0651-9BB3222FAF64}"/>
                    </a:ext>
                  </a:extLst>
                </p:cNvPr>
                <p:cNvGrpSpPr/>
                <p:nvPr/>
              </p:nvGrpSpPr>
              <p:grpSpPr>
                <a:xfrm>
                  <a:off x="1032670" y="463426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84" name="그룹 83">
                    <a:extLst>
                      <a:ext uri="{FF2B5EF4-FFF2-40B4-BE49-F238E27FC236}">
                        <a16:creationId xmlns:a16="http://schemas.microsoft.com/office/drawing/2014/main" id="{A2847867-CEDF-CECE-C4E1-8B49A0791240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18294" y="458532"/>
                    <a:chExt cx="3073252" cy="6086797"/>
                  </a:xfrm>
                </p:grpSpPr>
                <p:grpSp>
                  <p:nvGrpSpPr>
                    <p:cNvPr id="94" name="그룹 93">
                      <a:extLst>
                        <a:ext uri="{FF2B5EF4-FFF2-40B4-BE49-F238E27FC236}">
                          <a16:creationId xmlns:a16="http://schemas.microsoft.com/office/drawing/2014/main" id="{42603E57-58B2-186C-DFF9-884D52803DD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18294" y="458532"/>
                      <a:ext cx="3073252" cy="6086797"/>
                      <a:chOff x="2432681" y="531459"/>
                      <a:chExt cx="3073252" cy="6086797"/>
                    </a:xfrm>
                  </p:grpSpPr>
                  <p:sp>
                    <p:nvSpPr>
                      <p:cNvPr id="97" name="모서리가 둥근 직사각형 96">
                        <a:extLst>
                          <a:ext uri="{FF2B5EF4-FFF2-40B4-BE49-F238E27FC236}">
                            <a16:creationId xmlns:a16="http://schemas.microsoft.com/office/drawing/2014/main" id="{B28A6C78-B733-D9FE-9165-967C491A0B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53540" y="675090"/>
                        <a:ext cx="2631535" cy="979806"/>
                      </a:xfrm>
                      <a:prstGeom prst="roundRect">
                        <a:avLst>
                          <a:gd name="adj" fmla="val 39382"/>
                        </a:avLst>
                      </a:prstGeom>
                      <a:solidFill>
                        <a:srgbClr val="9EC3E6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ko-Kore-KR" altLang="en-US" dirty="0"/>
                      </a:p>
                    </p:txBody>
                  </p:sp>
                  <p:pic>
                    <p:nvPicPr>
                      <p:cNvPr id="98" name="그래픽 97" descr="오른쪽을 가리키는 검지  단색으로 채워진">
                        <a:extLst>
                          <a:ext uri="{FF2B5EF4-FFF2-40B4-BE49-F238E27FC236}">
                            <a16:creationId xmlns:a16="http://schemas.microsoft.com/office/drawing/2014/main" id="{02D07801-9B44-6F5A-5D57-5C30A93A347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extLst>
                          <a:ext uri="{96DAC541-7B7A-43D3-8B79-37D633B846F1}">
                            <asvg:svgBlip xmlns:asvg="http://schemas.microsoft.com/office/drawing/2016/SVG/main" r:embed="rId3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14189721">
                        <a:off x="4205578" y="1044702"/>
                        <a:ext cx="244785" cy="240582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99" name="직사각형 98">
                        <a:extLst>
                          <a:ext uri="{FF2B5EF4-FFF2-40B4-BE49-F238E27FC236}">
                            <a16:creationId xmlns:a16="http://schemas.microsoft.com/office/drawing/2014/main" id="{485AF524-06ED-A437-F6B0-318975CAFF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53540" y="1370429"/>
                        <a:ext cx="2631535" cy="465077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ko-Kore-KR" altLang="en-US"/>
                      </a:p>
                    </p:txBody>
                  </p:sp>
                  <p:pic>
                    <p:nvPicPr>
                      <p:cNvPr id="100" name="그래픽 99" descr="태그 단색으로 채워진">
                        <a:extLst>
                          <a:ext uri="{FF2B5EF4-FFF2-40B4-BE49-F238E27FC236}">
                            <a16:creationId xmlns:a16="http://schemas.microsoft.com/office/drawing/2014/main" id="{10F9C81B-3E75-8CED-DA0B-0E6C95C6BD2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extLst>
                          <a:ext uri="{96DAC541-7B7A-43D3-8B79-37D633B846F1}">
                            <asvg:svgBlip xmlns:asvg="http://schemas.microsoft.com/office/drawing/2016/SVG/main" r:embed="rId5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20421547">
                        <a:off x="4409167" y="1166100"/>
                        <a:ext cx="173336" cy="176365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101" name="TextBox 100">
                        <a:extLst>
                          <a:ext uri="{FF2B5EF4-FFF2-40B4-BE49-F238E27FC236}">
                            <a16:creationId xmlns:a16="http://schemas.microsoft.com/office/drawing/2014/main" id="{4D4F5E14-0BB4-14DF-C61A-39BC4F0EA6F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266477" y="876203"/>
                        <a:ext cx="1187717" cy="709851"/>
                      </a:xfrm>
                      <a:prstGeom prst="roundRect">
                        <a:avLst>
                          <a:gd name="adj" fmla="val 7981"/>
                        </a:avLst>
                      </a:prstGeom>
                      <a:noFill/>
                      <a:effectLst>
                        <a:softEdge rad="0"/>
                      </a:effectLst>
                    </p:spPr>
                    <p:txBody>
                      <a:bodyPr wrap="square" rtlCol="0" anchor="ctr" anchorCtr="1">
                        <a:spAutoFit/>
                      </a:bodyPr>
                      <a:lstStyle/>
                      <a:p>
                        <a:pPr algn="ctr"/>
                        <a:r>
                          <a:rPr kumimoji="1" lang="ko-Kore-KR" altLang="en-US" sz="2400" dirty="0">
                            <a:solidFill>
                              <a:schemeClr val="bg1"/>
                            </a:solidFill>
                            <a:latin typeface="Hancom MalangMalang Regular" panose="020F0303000000000000" pitchFamily="34" charset="-127"/>
                            <a:ea typeface="Hancom MalangMalang Regular" panose="020F0303000000000000" pitchFamily="34" charset="-127"/>
                          </a:rPr>
                          <a:t>뭐</a:t>
                        </a:r>
                        <a:r>
                          <a:rPr kumimoji="1" lang="ko-Kore-KR" altLang="en-US" sz="1200" dirty="0">
                            <a:solidFill>
                              <a:schemeClr val="bg1"/>
                            </a:solidFill>
                            <a:latin typeface="Hancom MalangMalang Regular" panose="020F0303000000000000" pitchFamily="34" charset="-127"/>
                            <a:ea typeface="Hancom MalangMalang Regular" panose="020F0303000000000000" pitchFamily="34" charset="-127"/>
                          </a:rPr>
                          <a:t>시당가</a:t>
                        </a:r>
                      </a:p>
                      <a:p>
                        <a:pPr algn="ctr"/>
                        <a:endParaRPr kumimoji="1" lang="ko-Kore-KR" altLang="en-US" sz="1400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102" name="TextBox 101">
                        <a:extLst>
                          <a:ext uri="{FF2B5EF4-FFF2-40B4-BE49-F238E27FC236}">
                            <a16:creationId xmlns:a16="http://schemas.microsoft.com/office/drawing/2014/main" id="{7556CF3B-DEF3-BC5F-D468-ABD0FEE134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558076" y="4521512"/>
                        <a:ext cx="184731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endParaRPr kumimoji="1" lang="ko-Kore-KR" altLang="en-US" dirty="0"/>
                      </a:p>
                    </p:txBody>
                  </p:sp>
                  <p:sp>
                    <p:nvSpPr>
                      <p:cNvPr id="103" name="모서리가 둥근 직사각형 102">
                        <a:extLst>
                          <a:ext uri="{FF2B5EF4-FFF2-40B4-BE49-F238E27FC236}">
                            <a16:creationId xmlns:a16="http://schemas.microsoft.com/office/drawing/2014/main" id="{7997BE5A-636D-AC9C-3BF8-6CF74C5A5F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87200" y="5487847"/>
                        <a:ext cx="2631535" cy="979806"/>
                      </a:xfrm>
                      <a:prstGeom prst="roundRect">
                        <a:avLst>
                          <a:gd name="adj" fmla="val 39382"/>
                        </a:avLst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ko-Kore-KR" altLang="en-US" dirty="0"/>
                      </a:p>
                    </p:txBody>
                  </p:sp>
                  <p:pic>
                    <p:nvPicPr>
                      <p:cNvPr id="104" name="그림 103" descr="텍스트, 모니터, 실내, 휴대폰이(가) 표시된 사진&#10;&#10;자동 생성된 설명">
                        <a:extLst>
                          <a:ext uri="{FF2B5EF4-FFF2-40B4-BE49-F238E27FC236}">
                            <a16:creationId xmlns:a16="http://schemas.microsoft.com/office/drawing/2014/main" id="{3BFFB0C6-204D-7156-1642-183F04A026F8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2432681" y="531459"/>
                        <a:ext cx="3073252" cy="6086797"/>
                      </a:xfrm>
                      <a:prstGeom prst="rect">
                        <a:avLst/>
                      </a:prstGeom>
                    </p:spPr>
                  </p:pic>
                </p:grpSp>
                <p:sp>
                  <p:nvSpPr>
                    <p:cNvPr id="95" name="TextBox 94">
                      <a:extLst>
                        <a:ext uri="{FF2B5EF4-FFF2-40B4-BE49-F238E27FC236}">
                          <a16:creationId xmlns:a16="http://schemas.microsoft.com/office/drawing/2014/main" id="{A750667D-8EA9-EC5D-6354-159EE18B67D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937697" y="1382322"/>
                      <a:ext cx="858244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ko-KR" altLang="en-US" sz="1000" b="1" dirty="0" err="1"/>
                        <a:t>쉬운난이도</a:t>
                      </a:r>
                      <a:endParaRPr kumimoji="1" lang="ko-Kore-KR" altLang="en-US" sz="1000" b="1" dirty="0"/>
                    </a:p>
                  </p:txBody>
                </p:sp>
                <p:cxnSp>
                  <p:nvCxnSpPr>
                    <p:cNvPr id="96" name="직선 화살표 연결선 95">
                      <a:extLst>
                        <a:ext uri="{FF2B5EF4-FFF2-40B4-BE49-F238E27FC236}">
                          <a16:creationId xmlns:a16="http://schemas.microsoft.com/office/drawing/2014/main" id="{AB00FF7F-E6A0-113D-CA5F-F0CC95185FA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4084296" y="1660442"/>
                      <a:ext cx="1117915" cy="0"/>
                    </a:xfrm>
                    <a:prstGeom prst="straightConnector1">
                      <a:avLst/>
                    </a:prstGeom>
                    <a:ln w="12700">
                      <a:solidFill>
                        <a:srgbClr val="2F75B6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pic>
                <p:nvPicPr>
                  <p:cNvPr id="85" name="그래픽 84" descr="사용자 단색으로 채워진">
                    <a:extLst>
                      <a:ext uri="{FF2B5EF4-FFF2-40B4-BE49-F238E27FC236}">
                        <a16:creationId xmlns:a16="http://schemas.microsoft.com/office/drawing/2014/main" id="{5CDFD033-9547-894B-D7A1-FF9DA98DC13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96DAC541-7B7A-43D3-8B79-37D633B846F1}">
                        <asvg:svgBlip xmlns:asvg="http://schemas.microsoft.com/office/drawing/2016/SVG/main" r:embed="rId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723132" y="5929379"/>
                    <a:ext cx="247165" cy="247165"/>
                  </a:xfrm>
                  <a:prstGeom prst="rect">
                    <a:avLst/>
                  </a:prstGeom>
                </p:spPr>
              </p:pic>
              <p:pic>
                <p:nvPicPr>
                  <p:cNvPr id="86" name="그래픽 85" descr="체크리스트 단색으로 채워진">
                    <a:extLst>
                      <a:ext uri="{FF2B5EF4-FFF2-40B4-BE49-F238E27FC236}">
                        <a16:creationId xmlns:a16="http://schemas.microsoft.com/office/drawing/2014/main" id="{D80F0254-6082-8EFC-E18E-03A84B8CE64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>
                    <a:extLst>
                      <a:ext uri="{96DAC541-7B7A-43D3-8B79-37D633B846F1}">
                        <asvg:svgBlip xmlns:asvg="http://schemas.microsoft.com/office/drawing/2016/SVG/main" r:embed="rId1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158050" y="5929379"/>
                    <a:ext cx="247165" cy="247165"/>
                  </a:xfrm>
                  <a:prstGeom prst="rect">
                    <a:avLst/>
                  </a:prstGeom>
                </p:spPr>
              </p:pic>
              <p:pic>
                <p:nvPicPr>
                  <p:cNvPr id="87" name="그래픽 86" descr="돋보기 단색으로 채워진">
                    <a:extLst>
                      <a:ext uri="{FF2B5EF4-FFF2-40B4-BE49-F238E27FC236}">
                        <a16:creationId xmlns:a16="http://schemas.microsoft.com/office/drawing/2014/main" id="{BC72D015-C548-74CC-C23D-9176BB84677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1">
                    <a:extLst>
                      <a:ext uri="{96DAC541-7B7A-43D3-8B79-37D633B846F1}">
                        <asvg:svgBlip xmlns:asvg="http://schemas.microsoft.com/office/drawing/2016/SVG/main" r:embed="rId12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539578" y="5929379"/>
                    <a:ext cx="247165" cy="247165"/>
                  </a:xfrm>
                  <a:prstGeom prst="rect">
                    <a:avLst/>
                  </a:prstGeom>
                </p:spPr>
              </p:pic>
              <p:pic>
                <p:nvPicPr>
                  <p:cNvPr id="88" name="그래픽 87" descr="주택 단색으로 채워진">
                    <a:extLst>
                      <a:ext uri="{FF2B5EF4-FFF2-40B4-BE49-F238E27FC236}">
                        <a16:creationId xmlns:a16="http://schemas.microsoft.com/office/drawing/2014/main" id="{30C3C40B-3BBA-7AD2-6D42-6338B0325B8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3">
                    <a:extLst>
                      <a:ext uri="{96DAC541-7B7A-43D3-8B79-37D633B846F1}">
                        <asvg:svgBlip xmlns:asvg="http://schemas.microsoft.com/office/drawing/2016/SVG/main" r:embed="rId1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926177" y="5922709"/>
                    <a:ext cx="247165" cy="247165"/>
                  </a:xfrm>
                  <a:prstGeom prst="rect">
                    <a:avLst/>
                  </a:prstGeom>
                </p:spPr>
              </p:pic>
              <p:sp>
                <p:nvSpPr>
                  <p:cNvPr id="89" name="TextBox 88">
                    <a:extLst>
                      <a:ext uri="{FF2B5EF4-FFF2-40B4-BE49-F238E27FC236}">
                        <a16:creationId xmlns:a16="http://schemas.microsoft.com/office/drawing/2014/main" id="{E1D79E19-5899-C61B-4F00-6513129CEAEB}"/>
                      </a:ext>
                    </a:extLst>
                  </p:cNvPr>
                  <p:cNvSpPr txBox="1"/>
                  <p:nvPr/>
                </p:nvSpPr>
                <p:spPr>
                  <a:xfrm>
                    <a:off x="2920567" y="6141543"/>
                    <a:ext cx="349630" cy="18466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6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6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90" name="TextBox 89">
                    <a:extLst>
                      <a:ext uri="{FF2B5EF4-FFF2-40B4-BE49-F238E27FC236}">
                        <a16:creationId xmlns:a16="http://schemas.microsoft.com/office/drawing/2014/main" id="{6CDFF449-9144-7521-7E70-AB30D9C021E9}"/>
                      </a:ext>
                    </a:extLst>
                  </p:cNvPr>
                  <p:cNvSpPr txBox="1"/>
                  <p:nvPr/>
                </p:nvSpPr>
                <p:spPr>
                  <a:xfrm>
                    <a:off x="3503725" y="6141543"/>
                    <a:ext cx="349630" cy="18466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600" dirty="0"/>
                      <a:t>검색</a:t>
                    </a:r>
                    <a:endParaRPr kumimoji="1" lang="ko-Kore-KR" altLang="en-US" sz="600" dirty="0"/>
                  </a:p>
                </p:txBody>
              </p:sp>
              <p:sp>
                <p:nvSpPr>
                  <p:cNvPr id="91" name="TextBox 90">
                    <a:extLst>
                      <a:ext uri="{FF2B5EF4-FFF2-40B4-BE49-F238E27FC236}">
                        <a16:creationId xmlns:a16="http://schemas.microsoft.com/office/drawing/2014/main" id="{8FD2F9DE-5941-DB0F-FEE8-2FEE51E078FD}"/>
                      </a:ext>
                    </a:extLst>
                  </p:cNvPr>
                  <p:cNvSpPr txBox="1"/>
                  <p:nvPr/>
                </p:nvSpPr>
                <p:spPr>
                  <a:xfrm>
                    <a:off x="4038362" y="6141543"/>
                    <a:ext cx="511705" cy="18466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600" dirty="0"/>
                      <a:t>카테고리</a:t>
                    </a:r>
                    <a:endParaRPr kumimoji="1" lang="ko-Kore-KR" altLang="en-US" sz="600" dirty="0"/>
                  </a:p>
                </p:txBody>
              </p:sp>
              <p:sp>
                <p:nvSpPr>
                  <p:cNvPr id="92" name="TextBox 91">
                    <a:extLst>
                      <a:ext uri="{FF2B5EF4-FFF2-40B4-BE49-F238E27FC236}">
                        <a16:creationId xmlns:a16="http://schemas.microsoft.com/office/drawing/2014/main" id="{A8B6920C-BE85-4E76-1AD9-88235C6095E2}"/>
                      </a:ext>
                    </a:extLst>
                  </p:cNvPr>
                  <p:cNvSpPr txBox="1"/>
                  <p:nvPr/>
                </p:nvSpPr>
                <p:spPr>
                  <a:xfrm>
                    <a:off x="4592714" y="6140619"/>
                    <a:ext cx="528535" cy="18466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600" dirty="0"/>
                      <a:t>나의 현황</a:t>
                    </a:r>
                    <a:endParaRPr kumimoji="1" lang="ko-Kore-KR" altLang="en-US" sz="600" dirty="0"/>
                  </a:p>
                </p:txBody>
              </p:sp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53B9C1E6-10F5-8521-92B8-7059E45141F5}"/>
                      </a:ext>
                    </a:extLst>
                  </p:cNvPr>
                  <p:cNvSpPr txBox="1"/>
                  <p:nvPr/>
                </p:nvSpPr>
                <p:spPr>
                  <a:xfrm>
                    <a:off x="2545217" y="1802025"/>
                    <a:ext cx="2818733" cy="29238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ko-KR" altLang="en-US" sz="13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KoPubWorldDotum_Pro Medium" pitchFamily="2" charset="-127"/>
                      </a:rPr>
                      <a:t>아래 사진은 사투리로 무엇일까요</a:t>
                    </a:r>
                    <a:r>
                      <a:rPr kumimoji="1" lang="en-US" altLang="ko-KR" sz="13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KoPubWorldDotum_Pro Medium" pitchFamily="2" charset="-127"/>
                      </a:rPr>
                      <a:t>?</a:t>
                    </a:r>
                    <a:r>
                      <a:rPr kumimoji="1" lang="ko-KR" altLang="en-US" sz="13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  <a:cs typeface="KoPubWorldDotum_Pro Medium" pitchFamily="2" charset="-127"/>
                      </a:rPr>
                      <a:t> </a:t>
                    </a:r>
                    <a:endParaRPr kumimoji="1" lang="en-US" altLang="ko-Kore-KR" sz="1300" b="1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endParaRPr>
                  </a:p>
                </p:txBody>
              </p:sp>
            </p:grpSp>
            <p:cxnSp>
              <p:nvCxnSpPr>
                <p:cNvPr id="83" name="직선 화살표 연결선 82">
                  <a:extLst>
                    <a:ext uri="{FF2B5EF4-FFF2-40B4-BE49-F238E27FC236}">
                      <a16:creationId xmlns:a16="http://schemas.microsoft.com/office/drawing/2014/main" id="{B81C9571-8528-99EC-EFF3-65B800F8AE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0646" y="5914845"/>
                  <a:ext cx="488054" cy="0"/>
                </a:xfrm>
                <a:prstGeom prst="straightConnector1">
                  <a:avLst/>
                </a:prstGeom>
                <a:ln w="12700">
                  <a:solidFill>
                    <a:srgbClr val="2F75B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0" name="모서리가 둥근 직사각형 79">
                <a:extLst>
                  <a:ext uri="{FF2B5EF4-FFF2-40B4-BE49-F238E27FC236}">
                    <a16:creationId xmlns:a16="http://schemas.microsoft.com/office/drawing/2014/main" id="{45775878-8291-0E94-71E8-053C39801A2D}"/>
                  </a:ext>
                </a:extLst>
              </p:cNvPr>
              <p:cNvSpPr/>
              <p:nvPr/>
            </p:nvSpPr>
            <p:spPr>
              <a:xfrm>
                <a:off x="6449351" y="5394371"/>
                <a:ext cx="822629" cy="274509"/>
              </a:xfrm>
              <a:prstGeom prst="roundRect">
                <a:avLst/>
              </a:prstGeom>
              <a:solidFill>
                <a:srgbClr val="9EC3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dirty="0"/>
                  <a:t>그만하기</a:t>
                </a:r>
                <a:endParaRPr kumimoji="1" lang="ko-Kore-KR" altLang="en-US" sz="900" dirty="0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E96A091D-5336-32E9-596A-C78870A5AF4E}"/>
                  </a:ext>
                </a:extLst>
              </p:cNvPr>
              <p:cNvSpPr txBox="1"/>
              <p:nvPr/>
            </p:nvSpPr>
            <p:spPr>
              <a:xfrm>
                <a:off x="6228697" y="1392132"/>
                <a:ext cx="110368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R" altLang="en-US" sz="1000" b="1" dirty="0">
                    <a:solidFill>
                      <a:srgbClr val="2F75B6"/>
                    </a:solidFill>
                  </a:rPr>
                  <a:t>어려운 난이도</a:t>
                </a:r>
                <a:endParaRPr kumimoji="1" lang="ko-Kore-KR" altLang="en-US" sz="1000" b="1" dirty="0">
                  <a:solidFill>
                    <a:srgbClr val="2F75B6"/>
                  </a:solidFill>
                </a:endParaRPr>
              </a:p>
            </p:txBody>
          </p:sp>
        </p:grpSp>
        <p:pic>
          <p:nvPicPr>
            <p:cNvPr id="77" name="Picture 2" descr="아이쿡 - 다용도 가위 제품 상세정보 | Amway Korea">
              <a:extLst>
                <a:ext uri="{FF2B5EF4-FFF2-40B4-BE49-F238E27FC236}">
                  <a16:creationId xmlns:a16="http://schemas.microsoft.com/office/drawing/2014/main" id="{7693EFEF-5226-08C0-0488-4AAFC4A78B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40101" y="2258537"/>
              <a:ext cx="2325083" cy="2128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41796A0F-B723-8652-AB51-2B7A69CAB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075" y="4666835"/>
              <a:ext cx="613054" cy="613054"/>
            </a:xfrm>
            <a:prstGeom prst="rect">
              <a:avLst/>
            </a:prstGeom>
          </p:spPr>
        </p:pic>
      </p:grpSp>
      <p:grpSp>
        <p:nvGrpSpPr>
          <p:cNvPr id="140" name="그룹 139">
            <a:extLst>
              <a:ext uri="{FF2B5EF4-FFF2-40B4-BE49-F238E27FC236}">
                <a16:creationId xmlns:a16="http://schemas.microsoft.com/office/drawing/2014/main" id="{1E4F8FAD-20D6-16F6-E345-0E8BC65A69F1}"/>
              </a:ext>
            </a:extLst>
          </p:cNvPr>
          <p:cNvGrpSpPr/>
          <p:nvPr/>
        </p:nvGrpSpPr>
        <p:grpSpPr>
          <a:xfrm>
            <a:off x="5572341" y="3042049"/>
            <a:ext cx="3073252" cy="6086797"/>
            <a:chOff x="4562695" y="463426"/>
            <a:chExt cx="3073252" cy="6086797"/>
          </a:xfrm>
        </p:grpSpPr>
        <p:grpSp>
          <p:nvGrpSpPr>
            <p:cNvPr id="141" name="그룹 140">
              <a:extLst>
                <a:ext uri="{FF2B5EF4-FFF2-40B4-BE49-F238E27FC236}">
                  <a16:creationId xmlns:a16="http://schemas.microsoft.com/office/drawing/2014/main" id="{67C7C3DF-07E7-A71F-D0F1-B372E1AAB7C5}"/>
                </a:ext>
              </a:extLst>
            </p:cNvPr>
            <p:cNvGrpSpPr/>
            <p:nvPr/>
          </p:nvGrpSpPr>
          <p:grpSpPr>
            <a:xfrm>
              <a:off x="4562695" y="463426"/>
              <a:ext cx="3073252" cy="6086797"/>
              <a:chOff x="1032670" y="463426"/>
              <a:chExt cx="3073252" cy="6086797"/>
            </a:xfrm>
          </p:grpSpPr>
          <p:grpSp>
            <p:nvGrpSpPr>
              <p:cNvPr id="144" name="그룹 143">
                <a:extLst>
                  <a:ext uri="{FF2B5EF4-FFF2-40B4-BE49-F238E27FC236}">
                    <a16:creationId xmlns:a16="http://schemas.microsoft.com/office/drawing/2014/main" id="{95317CD1-6A9C-4729-F4CD-37651EEFD668}"/>
                  </a:ext>
                </a:extLst>
              </p:cNvPr>
              <p:cNvGrpSpPr/>
              <p:nvPr/>
            </p:nvGrpSpPr>
            <p:grpSpPr>
              <a:xfrm>
                <a:off x="1032670" y="463426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148" name="그룹 147">
                  <a:extLst>
                    <a:ext uri="{FF2B5EF4-FFF2-40B4-BE49-F238E27FC236}">
                      <a16:creationId xmlns:a16="http://schemas.microsoft.com/office/drawing/2014/main" id="{1687A0A0-993C-F4DA-FD08-B5CC2E7664E7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159" name="그룹 158">
                    <a:extLst>
                      <a:ext uri="{FF2B5EF4-FFF2-40B4-BE49-F238E27FC236}">
                        <a16:creationId xmlns:a16="http://schemas.microsoft.com/office/drawing/2014/main" id="{546E42F4-50A9-DE46-BB66-A2B54272C0FC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162" name="모서리가 둥근 직사각형 161">
                      <a:extLst>
                        <a:ext uri="{FF2B5EF4-FFF2-40B4-BE49-F238E27FC236}">
                          <a16:creationId xmlns:a16="http://schemas.microsoft.com/office/drawing/2014/main" id="{AF811D33-0F4B-F753-4726-E150C27A60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163" name="그래픽 162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4151D605-5B80-77AB-8924-B2BAB489140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64" name="직사각형 163">
                      <a:extLst>
                        <a:ext uri="{FF2B5EF4-FFF2-40B4-BE49-F238E27FC236}">
                          <a16:creationId xmlns:a16="http://schemas.microsoft.com/office/drawing/2014/main" id="{FB01A1B2-A166-109E-99C4-A93A7DCA45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165" name="그래픽 164" descr="태그 단색으로 채워진">
                      <a:extLst>
                        <a:ext uri="{FF2B5EF4-FFF2-40B4-BE49-F238E27FC236}">
                          <a16:creationId xmlns:a16="http://schemas.microsoft.com/office/drawing/2014/main" id="{1A2FC379-CA8D-63B2-DCD6-F165C5984D7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66" name="TextBox 165">
                      <a:extLst>
                        <a:ext uri="{FF2B5EF4-FFF2-40B4-BE49-F238E27FC236}">
                          <a16:creationId xmlns:a16="http://schemas.microsoft.com/office/drawing/2014/main" id="{86CA47B3-6FF6-2884-F94C-A397B7A8052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167" name="TextBox 166">
                      <a:extLst>
                        <a:ext uri="{FF2B5EF4-FFF2-40B4-BE49-F238E27FC236}">
                          <a16:creationId xmlns:a16="http://schemas.microsoft.com/office/drawing/2014/main" id="{71860A0D-9E7A-265A-0A77-CA3951847D2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168" name="모서리가 둥근 직사각형 167">
                      <a:extLst>
                        <a:ext uri="{FF2B5EF4-FFF2-40B4-BE49-F238E27FC236}">
                          <a16:creationId xmlns:a16="http://schemas.microsoft.com/office/drawing/2014/main" id="{903DE178-EB47-7F64-314E-0A2EE98318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169" name="그림 168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FC661463-E5E2-46DA-C35E-DF8575EB802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60" name="TextBox 159">
                    <a:extLst>
                      <a:ext uri="{FF2B5EF4-FFF2-40B4-BE49-F238E27FC236}">
                        <a16:creationId xmlns:a16="http://schemas.microsoft.com/office/drawing/2014/main" id="{0B04BEED-AB67-324F-1BBB-A9B388C485CC}"/>
                      </a:ext>
                    </a:extLst>
                  </p:cNvPr>
                  <p:cNvSpPr txBox="1"/>
                  <p:nvPr/>
                </p:nvSpPr>
                <p:spPr>
                  <a:xfrm>
                    <a:off x="2937697" y="1382322"/>
                    <a:ext cx="858244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ko-KR" altLang="en-US" sz="1000" b="1" dirty="0" err="1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쉬운난이도</a:t>
                    </a:r>
                    <a:endParaRPr kumimoji="1" lang="ko-Kore-KR" altLang="en-US" sz="1000" b="1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cxnSp>
                <p:nvCxnSpPr>
                  <p:cNvPr id="161" name="직선 화살표 연결선 160">
                    <a:extLst>
                      <a:ext uri="{FF2B5EF4-FFF2-40B4-BE49-F238E27FC236}">
                        <a16:creationId xmlns:a16="http://schemas.microsoft.com/office/drawing/2014/main" id="{3CADDC57-D050-A4A3-0B70-F0C404C9924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765248" y="1660442"/>
                    <a:ext cx="1192953" cy="5877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149" name="그래픽 148" descr="사용자 단색으로 채워진">
                  <a:extLst>
                    <a:ext uri="{FF2B5EF4-FFF2-40B4-BE49-F238E27FC236}">
                      <a16:creationId xmlns:a16="http://schemas.microsoft.com/office/drawing/2014/main" id="{ED6041DC-B5AA-257D-799E-277EBEB01F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50" name="그래픽 149" descr="체크리스트 단색으로 채워진">
                  <a:extLst>
                    <a:ext uri="{FF2B5EF4-FFF2-40B4-BE49-F238E27FC236}">
                      <a16:creationId xmlns:a16="http://schemas.microsoft.com/office/drawing/2014/main" id="{E73E665A-D2C2-6A2D-78EB-09DDC784BB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51" name="그래픽 150" descr="돋보기 단색으로 채워진">
                  <a:extLst>
                    <a:ext uri="{FF2B5EF4-FFF2-40B4-BE49-F238E27FC236}">
                      <a16:creationId xmlns:a16="http://schemas.microsoft.com/office/drawing/2014/main" id="{EE456AB6-483F-E6BB-7DCE-62977DFF48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52" name="그래픽 151" descr="주택 단색으로 채워진">
                  <a:extLst>
                    <a:ext uri="{FF2B5EF4-FFF2-40B4-BE49-F238E27FC236}">
                      <a16:creationId xmlns:a16="http://schemas.microsoft.com/office/drawing/2014/main" id="{961BF8FF-354E-0C3F-A907-C99422330AE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153" name="TextBox 152">
                  <a:extLst>
                    <a:ext uri="{FF2B5EF4-FFF2-40B4-BE49-F238E27FC236}">
                      <a16:creationId xmlns:a16="http://schemas.microsoft.com/office/drawing/2014/main" id="{A84E4A23-3E9C-2F84-DF1E-74850D532501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54" name="TextBox 153">
                  <a:extLst>
                    <a:ext uri="{FF2B5EF4-FFF2-40B4-BE49-F238E27FC236}">
                      <a16:creationId xmlns:a16="http://schemas.microsoft.com/office/drawing/2014/main" id="{E44EF02E-28D0-1FF2-4F85-F25E172580B5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155" name="TextBox 154">
                  <a:extLst>
                    <a:ext uri="{FF2B5EF4-FFF2-40B4-BE49-F238E27FC236}">
                      <a16:creationId xmlns:a16="http://schemas.microsoft.com/office/drawing/2014/main" id="{3F81B28B-CED0-3552-D858-2D6F5AC5BED2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156" name="TextBox 155">
                  <a:extLst>
                    <a:ext uri="{FF2B5EF4-FFF2-40B4-BE49-F238E27FC236}">
                      <a16:creationId xmlns:a16="http://schemas.microsoft.com/office/drawing/2014/main" id="{80D153D9-00B0-5D24-82C1-A09DD5820C70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sp>
              <p:nvSpPr>
                <p:cNvPr id="157" name="모서리가 둥근 직사각형 156">
                  <a:extLst>
                    <a:ext uri="{FF2B5EF4-FFF2-40B4-BE49-F238E27FC236}">
                      <a16:creationId xmlns:a16="http://schemas.microsoft.com/office/drawing/2014/main" id="{98C5B683-B06B-9E95-BDF5-6100F34AAE31}"/>
                    </a:ext>
                  </a:extLst>
                </p:cNvPr>
                <p:cNvSpPr/>
                <p:nvPr/>
              </p:nvSpPr>
              <p:spPr>
                <a:xfrm>
                  <a:off x="2803245" y="4686486"/>
                  <a:ext cx="1085246" cy="461808"/>
                </a:xfrm>
                <a:prstGeom prst="round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R" altLang="en-US" sz="1600" dirty="0"/>
                    <a:t>강아지</a:t>
                  </a:r>
                  <a:endParaRPr kumimoji="1" lang="ko-Kore-KR" altLang="en-US" sz="900" dirty="0"/>
                </a:p>
              </p:txBody>
            </p:sp>
            <p:sp>
              <p:nvSpPr>
                <p:cNvPr id="158" name="TextBox 157">
                  <a:extLst>
                    <a:ext uri="{FF2B5EF4-FFF2-40B4-BE49-F238E27FC236}">
                      <a16:creationId xmlns:a16="http://schemas.microsoft.com/office/drawing/2014/main" id="{A8BDC4F5-A8E7-DDB5-2ACD-FACEDE54F041}"/>
                    </a:ext>
                  </a:extLst>
                </p:cNvPr>
                <p:cNvSpPr txBox="1"/>
                <p:nvPr/>
              </p:nvSpPr>
              <p:spPr>
                <a:xfrm>
                  <a:off x="2672813" y="1802025"/>
                  <a:ext cx="2524417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ko-KR" altLang="en-US" sz="1400" b="1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동물의 종류를 맞춰 보세요</a:t>
                  </a:r>
                  <a:r>
                    <a:rPr kumimoji="1" lang="en-US" altLang="ko-KR" sz="1400" b="1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!</a:t>
                  </a:r>
                  <a:endParaRPr kumimoji="1" lang="en-US" altLang="ko-Kore-KR" sz="1400" b="1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</p:grpSp>
          <p:cxnSp>
            <p:nvCxnSpPr>
              <p:cNvPr id="145" name="직선 화살표 연결선 144">
                <a:extLst>
                  <a:ext uri="{FF2B5EF4-FFF2-40B4-BE49-F238E27FC236}">
                    <a16:creationId xmlns:a16="http://schemas.microsoft.com/office/drawing/2014/main" id="{11A99E6A-B0F8-C40B-08FF-6B23C525BE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0646" y="5914845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46" name="Picture 2" descr="곰돌이 컷' 원조, 강아지 '부' 무지개 다리 건넜다 : 반려동물 : 반려동물 : 애니멀피플 : 뉴스 :">
                <a:extLst>
                  <a:ext uri="{FF2B5EF4-FFF2-40B4-BE49-F238E27FC236}">
                    <a16:creationId xmlns:a16="http://schemas.microsoft.com/office/drawing/2014/main" id="{92ABBEC7-9620-32A8-4F1D-E1372B44F61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30658" y="2157760"/>
                <a:ext cx="2254270" cy="22542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7" name="모서리가 둥근 직사각형 146">
                <a:extLst>
                  <a:ext uri="{FF2B5EF4-FFF2-40B4-BE49-F238E27FC236}">
                    <a16:creationId xmlns:a16="http://schemas.microsoft.com/office/drawing/2014/main" id="{0D98A87F-D426-F2F4-0B4E-5B3209DEFB3C}"/>
                  </a:ext>
                </a:extLst>
              </p:cNvPr>
              <p:cNvSpPr/>
              <p:nvPr/>
            </p:nvSpPr>
            <p:spPr>
              <a:xfrm>
                <a:off x="2647060" y="4698910"/>
                <a:ext cx="1085246" cy="461808"/>
              </a:xfrm>
              <a:prstGeom prst="roundRect">
                <a:avLst/>
              </a:prstGeom>
              <a:solidFill>
                <a:srgbClr val="2F75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600" dirty="0"/>
                  <a:t>고양이</a:t>
                </a:r>
                <a:endParaRPr kumimoji="1" lang="ko-Kore-KR" altLang="en-US" sz="900" dirty="0"/>
              </a:p>
            </p:txBody>
          </p:sp>
        </p:grpSp>
        <p:sp>
          <p:nvSpPr>
            <p:cNvPr id="142" name="모서리가 둥근 직사각형 141">
              <a:extLst>
                <a:ext uri="{FF2B5EF4-FFF2-40B4-BE49-F238E27FC236}">
                  <a16:creationId xmlns:a16="http://schemas.microsoft.com/office/drawing/2014/main" id="{A0335AD7-42E2-ED58-475F-7682B454BDB1}"/>
                </a:ext>
              </a:extLst>
            </p:cNvPr>
            <p:cNvSpPr/>
            <p:nvPr/>
          </p:nvSpPr>
          <p:spPr>
            <a:xfrm>
              <a:off x="6449351" y="5394371"/>
              <a:ext cx="822629" cy="274509"/>
            </a:xfrm>
            <a:prstGeom prst="roundRect">
              <a:avLst/>
            </a:prstGeom>
            <a:solidFill>
              <a:srgbClr val="9EC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200" dirty="0"/>
                <a:t>그만하기</a:t>
              </a:r>
              <a:endParaRPr kumimoji="1" lang="ko-Kore-KR" altLang="en-US" sz="900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58E5797D-536E-6A7B-E027-DF90F333EC3E}"/>
                </a:ext>
              </a:extLst>
            </p:cNvPr>
            <p:cNvSpPr txBox="1"/>
            <p:nvPr/>
          </p:nvSpPr>
          <p:spPr>
            <a:xfrm>
              <a:off x="6228697" y="1392132"/>
              <a:ext cx="110368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000" b="1" dirty="0"/>
                <a:t>어려운 난이도</a:t>
              </a:r>
              <a:endParaRPr kumimoji="1" lang="ko-Kore-KR" altLang="en-US" sz="1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127834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1171</TotalTime>
  <Words>370</Words>
  <Application>Microsoft Macintosh PowerPoint</Application>
  <PresentationFormat>와이드스크린</PresentationFormat>
  <Paragraphs>182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8" baseType="lpstr">
      <vt:lpstr>Arial</vt:lpstr>
      <vt:lpstr>Hancom MalangMalang Regular</vt:lpstr>
      <vt:lpstr>Gmarket Sans Medium</vt:lpstr>
      <vt:lpstr>Gmarket Sans Bold</vt:lpstr>
      <vt:lpstr>Malgun Gothic</vt:lpstr>
      <vt:lpstr>Calibri Light</vt:lpstr>
      <vt:lpstr>KOPUBWORLDDOTUM_PRO LIGHT</vt:lpstr>
      <vt:lpstr>Calibri</vt:lpstr>
      <vt:lpstr>KOPUBWORLDDOTUM_PRO MEDIUM</vt:lpstr>
      <vt:lpstr>KOPUBWORLDDOTUM_PRO LIGHT</vt:lpstr>
      <vt:lpstr>KoPubWorldDotum_Pro Bold</vt:lpstr>
      <vt:lpstr>G마켓 산스 Bold</vt:lpstr>
      <vt:lpstr>KOPUBWORLDDOTUM_PRO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나유경</dc:creator>
  <cp:lastModifiedBy>나유경</cp:lastModifiedBy>
  <cp:revision>30</cp:revision>
  <dcterms:created xsi:type="dcterms:W3CDTF">2022-07-19T13:16:38Z</dcterms:created>
  <dcterms:modified xsi:type="dcterms:W3CDTF">2022-07-20T08:49:09Z</dcterms:modified>
</cp:coreProperties>
</file>

<file path=docProps/thumbnail.jpeg>
</file>